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6" r:id="rId10"/>
    <p:sldId id="268" r:id="rId11"/>
    <p:sldId id="267" r:id="rId12"/>
    <p:sldId id="264" r:id="rId13"/>
    <p:sldId id="269" r:id="rId14"/>
    <p:sldId id="270" r:id="rId15"/>
    <p:sldId id="271" r:id="rId16"/>
    <p:sldId id="281" r:id="rId17"/>
    <p:sldId id="272" r:id="rId18"/>
    <p:sldId id="273" r:id="rId19"/>
    <p:sldId id="274" r:id="rId20"/>
    <p:sldId id="265" r:id="rId21"/>
    <p:sldId id="277" r:id="rId22"/>
    <p:sldId id="275" r:id="rId23"/>
    <p:sldId id="276" r:id="rId24"/>
    <p:sldId id="278" r:id="rId25"/>
    <p:sldId id="279" r:id="rId26"/>
    <p:sldId id="282" r:id="rId27"/>
    <p:sldId id="280"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85306"/>
  </p:normalViewPr>
  <p:slideViewPr>
    <p:cSldViewPr snapToGrid="0">
      <p:cViewPr varScale="1">
        <p:scale>
          <a:sx n="108" d="100"/>
          <a:sy n="108" d="100"/>
        </p:scale>
        <p:origin x="165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F4437-4825-4F4E-AA66-12F594D6FF46}"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1F3A1-8C64-4548-AD95-8950833CE617}" type="slidenum">
              <a:rPr lang="en-US" smtClean="0"/>
              <a:t>‹#›</a:t>
            </a:fld>
            <a:endParaRPr lang="en-US"/>
          </a:p>
        </p:txBody>
      </p:sp>
    </p:spTree>
    <p:extLst>
      <p:ext uri="{BB962C8B-B14F-4D97-AF65-F5344CB8AC3E}">
        <p14:creationId xmlns:p14="http://schemas.microsoft.com/office/powerpoint/2010/main" val="153846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Mouse lenses are used in a variety of vision research studies and the development of the young mouse lens is an important reference system to characterize. In 2018, Kahn et al. (Khan, S.Y., Ali, M., Kabir, 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Renuse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Na, C.H., Talbot, C.C., Hackett, S.F.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Riazuddin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 2018. Proteome profiling of developing murine lens through mass spectrometry. Investigative Ophthalmology &amp; Visual Science, 59(1), pp.100-107.) published a deep proteome profiling of the developing mouse lens. The data is publicly available from the Proteomics Identification Database (PRIDE) with project number PXD006381. A thorough re-analysis of the data is presented here as a resource for the lens research community.</a:t>
            </a:r>
          </a:p>
        </p:txBody>
      </p:sp>
      <p:sp>
        <p:nvSpPr>
          <p:cNvPr id="4" name="Slide Number Placeholder 3"/>
          <p:cNvSpPr>
            <a:spLocks noGrp="1"/>
          </p:cNvSpPr>
          <p:nvPr>
            <p:ph type="sldNum" sz="quarter" idx="5"/>
          </p:nvPr>
        </p:nvSpPr>
        <p:spPr/>
        <p:txBody>
          <a:bodyPr/>
          <a:lstStyle/>
          <a:p>
            <a:fld id="{2661F3A1-8C64-4548-AD95-8950833CE617}" type="slidenum">
              <a:rPr lang="en-US" smtClean="0"/>
              <a:t>1</a:t>
            </a:fld>
            <a:endParaRPr lang="en-US"/>
          </a:p>
        </p:txBody>
      </p:sp>
    </p:spTree>
    <p:extLst>
      <p:ext uri="{BB962C8B-B14F-4D97-AF65-F5344CB8AC3E}">
        <p14:creationId xmlns:p14="http://schemas.microsoft.com/office/powerpoint/2010/main" val="314470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a:t>
            </a:fld>
            <a:endParaRPr lang="en-US"/>
          </a:p>
        </p:txBody>
      </p:sp>
    </p:spTree>
    <p:extLst>
      <p:ext uri="{BB962C8B-B14F-4D97-AF65-F5344CB8AC3E}">
        <p14:creationId xmlns:p14="http://schemas.microsoft.com/office/powerpoint/2010/main" val="221761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8</a:t>
            </a:fld>
            <a:endParaRPr lang="en-US"/>
          </a:p>
        </p:txBody>
      </p:sp>
    </p:spTree>
    <p:extLst>
      <p:ext uri="{BB962C8B-B14F-4D97-AF65-F5344CB8AC3E}">
        <p14:creationId xmlns:p14="http://schemas.microsoft.com/office/powerpoint/2010/main" val="347178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25</a:t>
            </a:fld>
            <a:endParaRPr lang="en-US"/>
          </a:p>
        </p:txBody>
      </p:sp>
    </p:spTree>
    <p:extLst>
      <p:ext uri="{BB962C8B-B14F-4D97-AF65-F5344CB8AC3E}">
        <p14:creationId xmlns:p14="http://schemas.microsoft.com/office/powerpoint/2010/main" val="21936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28</a:t>
            </a:fld>
            <a:endParaRPr lang="en-US"/>
          </a:p>
        </p:txBody>
      </p:sp>
    </p:spTree>
    <p:extLst>
      <p:ext uri="{BB962C8B-B14F-4D97-AF65-F5344CB8AC3E}">
        <p14:creationId xmlns:p14="http://schemas.microsoft.com/office/powerpoint/2010/main" val="247486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35</a:t>
            </a:fld>
            <a:endParaRPr lang="en-US"/>
          </a:p>
        </p:txBody>
      </p:sp>
    </p:spTree>
    <p:extLst>
      <p:ext uri="{BB962C8B-B14F-4D97-AF65-F5344CB8AC3E}">
        <p14:creationId xmlns:p14="http://schemas.microsoft.com/office/powerpoint/2010/main" val="57914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36</a:t>
            </a:fld>
            <a:endParaRPr lang="en-US"/>
          </a:p>
        </p:txBody>
      </p:sp>
    </p:spTree>
    <p:extLst>
      <p:ext uri="{BB962C8B-B14F-4D97-AF65-F5344CB8AC3E}">
        <p14:creationId xmlns:p14="http://schemas.microsoft.com/office/powerpoint/2010/main" val="315660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39</a:t>
            </a:fld>
            <a:endParaRPr lang="en-US"/>
          </a:p>
        </p:txBody>
      </p:sp>
    </p:spTree>
    <p:extLst>
      <p:ext uri="{BB962C8B-B14F-4D97-AF65-F5344CB8AC3E}">
        <p14:creationId xmlns:p14="http://schemas.microsoft.com/office/powerpoint/2010/main" val="305462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E5C9-D557-4380-AD38-365221093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EC06B-D2C3-1239-7CE1-2F5CE4C98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24E2C-1611-C28E-561A-D803FD639398}"/>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DD99C1F5-DAD4-A04D-B71A-C0AA48A2E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B6E33-116E-5D2A-AE4E-D144BF10835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62505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B4E8-C0E7-421A-374C-63E0DC5F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F23705-F1AB-7EDD-83E3-52AE7D52FC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703F8-DA6B-7D4E-8537-283186D4DB5E}"/>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FD9F6381-EBBD-7682-759D-E392DAF19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4B27B-A067-1DEC-94D9-6FAA64C8AB3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12569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D31D9-683E-79CF-8D33-2501EA9CB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3C02C9-F00B-FA2D-3169-B9ADB7C86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55931-6633-7136-D48D-752C70BD717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5256EA34-EB35-727C-127F-71A4DD699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1F65E-2D8E-818C-98DA-FDFE3D2A4D1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86047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F40-6903-C8E2-7C78-1F0FE6F2A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C2B3-ACC4-E00B-7DD8-859187D9D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6AE0-ED88-D44A-4F7C-64E5C028906E}"/>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A4C969F1-B160-6094-B1CA-28582D94D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3F3AE-127C-59B5-0FF3-71874CE2A880}"/>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405029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D9DF-9068-5EFB-9951-DB2F1DAFBB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EA433-827C-DF56-8808-B683AC491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A9E90-4245-9364-D34F-9005EB795248}"/>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5783C85E-6D7A-12BF-90B8-885CEBE78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EB60-BDA4-1058-2907-3BD7B3ACF994}"/>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98209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0E3E-D9F0-8DF3-021E-94E3C962B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027C4-B404-2C5D-D9A9-8E789751A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897F8-DFFB-0A4D-51AC-1235EF79F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50C9F-81B8-979B-7045-24E3F4D1260A}"/>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A66736E2-73AC-A40D-EE08-F5FA890D5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DB6C3-9DA1-9FEA-D8D0-5C6116A0696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2198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325C-8C37-DE1B-EC2C-B05D5EA35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DAECE-D1ED-9682-EB47-7955B90CF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820E6D-0CCB-56EE-088E-E735B9555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E47A8-AEDA-77F7-23E8-F0E5F1D49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71EFC-CE6E-1106-3F58-4FA0BE38C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8E36B4-5356-653C-A9F5-D607AB9EF4B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8" name="Footer Placeholder 7">
            <a:extLst>
              <a:ext uri="{FF2B5EF4-FFF2-40B4-BE49-F238E27FC236}">
                <a16:creationId xmlns:a16="http://schemas.microsoft.com/office/drawing/2014/main" id="{A4F58531-A76A-AFA5-CD77-FE0581B59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014C8-F5BF-849D-A479-9DCD42BAA34D}"/>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26420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2A60-3A7F-533C-E863-A64074724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77DF9-D7D7-F805-6D67-5676E198D75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4" name="Footer Placeholder 3">
            <a:extLst>
              <a:ext uri="{FF2B5EF4-FFF2-40B4-BE49-F238E27FC236}">
                <a16:creationId xmlns:a16="http://schemas.microsoft.com/office/drawing/2014/main" id="{5691BE85-0C91-584E-4315-1291032ADA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5AB840-487F-E62F-A44C-C8D74167E29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89087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F1E3C-81BB-6D00-7F79-B0884FECDBBF}"/>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3" name="Footer Placeholder 2">
            <a:extLst>
              <a:ext uri="{FF2B5EF4-FFF2-40B4-BE49-F238E27FC236}">
                <a16:creationId xmlns:a16="http://schemas.microsoft.com/office/drawing/2014/main" id="{0D80B726-722D-2F82-A51D-89A3D68AD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DD394-E22B-33DA-D13D-A28DCED83A77}"/>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2520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04A5-7265-235D-29AC-C8A49418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F385F-6A1A-CD25-053C-9243A5A5B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82DEB4-B3B7-9965-4A47-51B596485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76303-E36D-9F25-24EF-2EB2E13577A2}"/>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62A137EF-11EC-76E3-CD88-272B33642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DA3B8-CB5E-D6EB-7620-EDED4B9C1FD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4870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C1B8-20AA-2174-99CA-A1524F2C7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F0F357-FAE7-FFE2-A0E2-3FF4927D2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245B9-3179-BC05-1730-8B9A3AB7E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BB3A5-F41A-3F14-5C52-32A4B73D8993}"/>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429AAC3E-BD24-5A7A-9FCB-277B43391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E8036-4D0A-0A75-98C5-823402B14D01}"/>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28188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BC246-EB63-0F15-5E1C-85E5E945D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9B87C-8E0C-DF1A-86B7-396EC9B3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9E76F-3BE0-C230-5252-8A5C212CD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C666954B-2D71-2EBC-E79C-24CD3E8703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E08CA-EA6E-B7A6-C0F6-24883934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957FF-036E-744F-A14B-FC2835B2EE4D}" type="slidenum">
              <a:rPr lang="en-US" smtClean="0"/>
              <a:t>‹#›</a:t>
            </a:fld>
            <a:endParaRPr lang="en-US"/>
          </a:p>
        </p:txBody>
      </p:sp>
    </p:spTree>
    <p:extLst>
      <p:ext uri="{BB962C8B-B14F-4D97-AF65-F5344CB8AC3E}">
        <p14:creationId xmlns:p14="http://schemas.microsoft.com/office/powerpoint/2010/main" val="2070623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wilmart.github.io/TMT_analysis_examples/IRS_valid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A510-EE4F-10AC-7E72-6EECDA15B4AD}"/>
              </a:ext>
            </a:extLst>
          </p:cNvPr>
          <p:cNvSpPr>
            <a:spLocks noGrp="1"/>
          </p:cNvSpPr>
          <p:nvPr>
            <p:ph type="ctrTitle"/>
          </p:nvPr>
        </p:nvSpPr>
        <p:spPr/>
        <p:txBody>
          <a:bodyPr/>
          <a:lstStyle/>
          <a:p>
            <a:r>
              <a:rPr lang="en-US" dirty="0"/>
              <a:t>Re-analysis of PXD006381</a:t>
            </a:r>
            <a:br>
              <a:rPr lang="en-US" dirty="0"/>
            </a:br>
            <a:r>
              <a:rPr lang="en-US" sz="4800" dirty="0"/>
              <a:t>Developing mouse lens</a:t>
            </a:r>
            <a:endParaRPr lang="en-US" dirty="0"/>
          </a:p>
        </p:txBody>
      </p:sp>
      <p:sp>
        <p:nvSpPr>
          <p:cNvPr id="3" name="Subtitle 2">
            <a:extLst>
              <a:ext uri="{FF2B5EF4-FFF2-40B4-BE49-F238E27FC236}">
                <a16:creationId xmlns:a16="http://schemas.microsoft.com/office/drawing/2014/main" id="{30768B82-9E59-6391-F2B6-AAA4F83F8418}"/>
              </a:ext>
            </a:extLst>
          </p:cNvPr>
          <p:cNvSpPr>
            <a:spLocks noGrp="1"/>
          </p:cNvSpPr>
          <p:nvPr>
            <p:ph type="subTitle" idx="1"/>
          </p:nvPr>
        </p:nvSpPr>
        <p:spPr/>
        <p:txBody>
          <a:bodyPr anchor="ctr"/>
          <a:lstStyle/>
          <a:p>
            <a:r>
              <a:rPr lang="en-US" dirty="0"/>
              <a:t>Phil Wilmarth</a:t>
            </a:r>
            <a:br>
              <a:rPr lang="en-US" dirty="0"/>
            </a:br>
            <a:r>
              <a:rPr lang="en-US" dirty="0"/>
              <a:t>PSR Core, OHSU</a:t>
            </a:r>
            <a:br>
              <a:rPr lang="en-US" dirty="0"/>
            </a:br>
            <a:r>
              <a:rPr lang="en-US" dirty="0"/>
              <a:t>January 2024</a:t>
            </a:r>
          </a:p>
        </p:txBody>
      </p:sp>
    </p:spTree>
    <p:extLst>
      <p:ext uri="{BB962C8B-B14F-4D97-AF65-F5344CB8AC3E}">
        <p14:creationId xmlns:p14="http://schemas.microsoft.com/office/powerpoint/2010/main" val="225961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BC42-17A0-D718-F39E-424B9877BB57}"/>
              </a:ext>
            </a:extLst>
          </p:cNvPr>
          <p:cNvSpPr>
            <a:spLocks noGrp="1"/>
          </p:cNvSpPr>
          <p:nvPr>
            <p:ph type="title"/>
          </p:nvPr>
        </p:nvSpPr>
        <p:spPr>
          <a:xfrm>
            <a:off x="838200" y="365125"/>
            <a:ext cx="10515600" cy="988187"/>
          </a:xfrm>
        </p:spPr>
        <p:txBody>
          <a:bodyPr>
            <a:normAutofit/>
          </a:bodyPr>
          <a:lstStyle/>
          <a:p>
            <a:pPr algn="ctr"/>
            <a:r>
              <a:rPr lang="en-US" b="1" dirty="0"/>
              <a:t>Biological replicate within-group variability</a:t>
            </a:r>
          </a:p>
        </p:txBody>
      </p:sp>
      <p:pic>
        <p:nvPicPr>
          <p:cNvPr id="3" name="Picture 2">
            <a:extLst>
              <a:ext uri="{FF2B5EF4-FFF2-40B4-BE49-F238E27FC236}">
                <a16:creationId xmlns:a16="http://schemas.microsoft.com/office/drawing/2014/main" id="{556357AC-948D-3B0B-C3A7-4CB6B6C746CE}"/>
              </a:ext>
            </a:extLst>
          </p:cNvPr>
          <p:cNvPicPr>
            <a:picLocks noChangeAspect="1"/>
          </p:cNvPicPr>
          <p:nvPr/>
        </p:nvPicPr>
        <p:blipFill>
          <a:blip r:embed="rId2"/>
          <a:stretch>
            <a:fillRect/>
          </a:stretch>
        </p:blipFill>
        <p:spPr>
          <a:xfrm>
            <a:off x="1432560" y="1371600"/>
            <a:ext cx="2743200" cy="2743200"/>
          </a:xfrm>
          <a:prstGeom prst="rect">
            <a:avLst/>
          </a:prstGeom>
        </p:spPr>
      </p:pic>
      <p:pic>
        <p:nvPicPr>
          <p:cNvPr id="4" name="Picture 3">
            <a:extLst>
              <a:ext uri="{FF2B5EF4-FFF2-40B4-BE49-F238E27FC236}">
                <a16:creationId xmlns:a16="http://schemas.microsoft.com/office/drawing/2014/main" id="{D5CCA9A0-0A91-986D-E90C-110F16A0815D}"/>
              </a:ext>
            </a:extLst>
          </p:cNvPr>
          <p:cNvPicPr>
            <a:picLocks noChangeAspect="1"/>
          </p:cNvPicPr>
          <p:nvPr/>
        </p:nvPicPr>
        <p:blipFill>
          <a:blip r:embed="rId3"/>
          <a:stretch>
            <a:fillRect/>
          </a:stretch>
        </p:blipFill>
        <p:spPr>
          <a:xfrm>
            <a:off x="1432560" y="4114800"/>
            <a:ext cx="2743200" cy="2743200"/>
          </a:xfrm>
          <a:prstGeom prst="rect">
            <a:avLst/>
          </a:prstGeom>
        </p:spPr>
      </p:pic>
      <p:pic>
        <p:nvPicPr>
          <p:cNvPr id="5" name="Picture 4">
            <a:extLst>
              <a:ext uri="{FF2B5EF4-FFF2-40B4-BE49-F238E27FC236}">
                <a16:creationId xmlns:a16="http://schemas.microsoft.com/office/drawing/2014/main" id="{AB054778-D1F0-39D1-8A5E-9546E3861968}"/>
              </a:ext>
            </a:extLst>
          </p:cNvPr>
          <p:cNvPicPr>
            <a:picLocks noChangeAspect="1"/>
          </p:cNvPicPr>
          <p:nvPr/>
        </p:nvPicPr>
        <p:blipFill>
          <a:blip r:embed="rId4"/>
          <a:stretch>
            <a:fillRect/>
          </a:stretch>
        </p:blipFill>
        <p:spPr>
          <a:xfrm>
            <a:off x="4834128" y="1371600"/>
            <a:ext cx="2743200" cy="2743200"/>
          </a:xfrm>
          <a:prstGeom prst="rect">
            <a:avLst/>
          </a:prstGeom>
        </p:spPr>
      </p:pic>
      <p:pic>
        <p:nvPicPr>
          <p:cNvPr id="6" name="Picture 5">
            <a:extLst>
              <a:ext uri="{FF2B5EF4-FFF2-40B4-BE49-F238E27FC236}">
                <a16:creationId xmlns:a16="http://schemas.microsoft.com/office/drawing/2014/main" id="{6F2DF2D8-A379-7714-6950-EFF1ADA4AA05}"/>
              </a:ext>
            </a:extLst>
          </p:cNvPr>
          <p:cNvPicPr>
            <a:picLocks noChangeAspect="1"/>
          </p:cNvPicPr>
          <p:nvPr/>
        </p:nvPicPr>
        <p:blipFill>
          <a:blip r:embed="rId5"/>
          <a:stretch>
            <a:fillRect/>
          </a:stretch>
        </p:blipFill>
        <p:spPr>
          <a:xfrm>
            <a:off x="4834128" y="4114800"/>
            <a:ext cx="2743200" cy="2743200"/>
          </a:xfrm>
          <a:prstGeom prst="rect">
            <a:avLst/>
          </a:prstGeom>
        </p:spPr>
      </p:pic>
      <p:pic>
        <p:nvPicPr>
          <p:cNvPr id="7" name="Picture 6">
            <a:extLst>
              <a:ext uri="{FF2B5EF4-FFF2-40B4-BE49-F238E27FC236}">
                <a16:creationId xmlns:a16="http://schemas.microsoft.com/office/drawing/2014/main" id="{932FF218-F6DC-E489-7C16-A6F17213828A}"/>
              </a:ext>
            </a:extLst>
          </p:cNvPr>
          <p:cNvPicPr>
            <a:picLocks noChangeAspect="1"/>
          </p:cNvPicPr>
          <p:nvPr/>
        </p:nvPicPr>
        <p:blipFill>
          <a:blip r:embed="rId6"/>
          <a:stretch>
            <a:fillRect/>
          </a:stretch>
        </p:blipFill>
        <p:spPr>
          <a:xfrm>
            <a:off x="8235696" y="1371600"/>
            <a:ext cx="2743200" cy="2743200"/>
          </a:xfrm>
          <a:prstGeom prst="rect">
            <a:avLst/>
          </a:prstGeom>
        </p:spPr>
      </p:pic>
      <p:pic>
        <p:nvPicPr>
          <p:cNvPr id="8" name="Picture 7">
            <a:extLst>
              <a:ext uri="{FF2B5EF4-FFF2-40B4-BE49-F238E27FC236}">
                <a16:creationId xmlns:a16="http://schemas.microsoft.com/office/drawing/2014/main" id="{7B12D94F-D8F3-7976-5C94-0321F6BCFB1D}"/>
              </a:ext>
            </a:extLst>
          </p:cNvPr>
          <p:cNvPicPr>
            <a:picLocks noChangeAspect="1"/>
          </p:cNvPicPr>
          <p:nvPr/>
        </p:nvPicPr>
        <p:blipFill>
          <a:blip r:embed="rId7"/>
          <a:stretch>
            <a:fillRect/>
          </a:stretch>
        </p:blipFill>
        <p:spPr>
          <a:xfrm>
            <a:off x="8235696" y="4114800"/>
            <a:ext cx="2743200" cy="2743200"/>
          </a:xfrm>
          <a:prstGeom prst="rect">
            <a:avLst/>
          </a:prstGeom>
        </p:spPr>
      </p:pic>
      <p:cxnSp>
        <p:nvCxnSpPr>
          <p:cNvPr id="10" name="Straight Arrow Connector 9">
            <a:extLst>
              <a:ext uri="{FF2B5EF4-FFF2-40B4-BE49-F238E27FC236}">
                <a16:creationId xmlns:a16="http://schemas.microsoft.com/office/drawing/2014/main" id="{C33DB39E-860C-1454-BE51-A43289EAC61E}"/>
              </a:ext>
            </a:extLst>
          </p:cNvPr>
          <p:cNvCxnSpPr>
            <a:cxnSpLocks/>
          </p:cNvCxnSpPr>
          <p:nvPr/>
        </p:nvCxnSpPr>
        <p:spPr>
          <a:xfrm>
            <a:off x="1225296" y="2368296"/>
            <a:ext cx="0" cy="358444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38A88F-FD57-A268-F646-5481A7BF8BF9}"/>
              </a:ext>
            </a:extLst>
          </p:cNvPr>
          <p:cNvSpPr txBox="1"/>
          <p:nvPr/>
        </p:nvSpPr>
        <p:spPr>
          <a:xfrm flipH="1">
            <a:off x="947927" y="3977640"/>
            <a:ext cx="569972" cy="369332"/>
          </a:xfrm>
          <a:prstGeom prst="rect">
            <a:avLst/>
          </a:prstGeom>
          <a:solidFill>
            <a:schemeClr val="bg1"/>
          </a:solidFill>
        </p:spPr>
        <p:txBody>
          <a:bodyPr wrap="square" rtlCol="0">
            <a:spAutoFit/>
          </a:bodyPr>
          <a:lstStyle/>
          <a:p>
            <a:pPr algn="ctr"/>
            <a:r>
              <a:rPr lang="en-US" dirty="0"/>
              <a:t>E18</a:t>
            </a:r>
          </a:p>
        </p:txBody>
      </p:sp>
      <p:cxnSp>
        <p:nvCxnSpPr>
          <p:cNvPr id="13" name="Straight Arrow Connector 12">
            <a:extLst>
              <a:ext uri="{FF2B5EF4-FFF2-40B4-BE49-F238E27FC236}">
                <a16:creationId xmlns:a16="http://schemas.microsoft.com/office/drawing/2014/main" id="{45DE5682-F0AD-2CA9-00C1-BDC612CC9150}"/>
              </a:ext>
            </a:extLst>
          </p:cNvPr>
          <p:cNvCxnSpPr>
            <a:cxnSpLocks/>
          </p:cNvCxnSpPr>
          <p:nvPr/>
        </p:nvCxnSpPr>
        <p:spPr>
          <a:xfrm>
            <a:off x="4614672" y="2359152"/>
            <a:ext cx="0" cy="361188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BB371B-86BE-E067-60E3-C73DAF95448A}"/>
              </a:ext>
            </a:extLst>
          </p:cNvPr>
          <p:cNvSpPr txBox="1"/>
          <p:nvPr/>
        </p:nvSpPr>
        <p:spPr>
          <a:xfrm flipH="1">
            <a:off x="4337303" y="3977640"/>
            <a:ext cx="569972" cy="369332"/>
          </a:xfrm>
          <a:prstGeom prst="rect">
            <a:avLst/>
          </a:prstGeom>
          <a:solidFill>
            <a:schemeClr val="bg1"/>
          </a:solidFill>
        </p:spPr>
        <p:txBody>
          <a:bodyPr wrap="square" rtlCol="0">
            <a:spAutoFit/>
          </a:bodyPr>
          <a:lstStyle/>
          <a:p>
            <a:pPr algn="ctr"/>
            <a:r>
              <a:rPr lang="en-US" dirty="0"/>
              <a:t>P0</a:t>
            </a:r>
          </a:p>
        </p:txBody>
      </p:sp>
      <p:cxnSp>
        <p:nvCxnSpPr>
          <p:cNvPr id="15" name="Straight Arrow Connector 14">
            <a:extLst>
              <a:ext uri="{FF2B5EF4-FFF2-40B4-BE49-F238E27FC236}">
                <a16:creationId xmlns:a16="http://schemas.microsoft.com/office/drawing/2014/main" id="{9A8582E0-2B71-C437-03C2-AD5111754816}"/>
              </a:ext>
            </a:extLst>
          </p:cNvPr>
          <p:cNvCxnSpPr>
            <a:cxnSpLocks/>
          </p:cNvCxnSpPr>
          <p:nvPr/>
        </p:nvCxnSpPr>
        <p:spPr>
          <a:xfrm>
            <a:off x="8022336" y="2386584"/>
            <a:ext cx="0" cy="3575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A45017-8CDA-AD8E-23AF-04DDE081C67D}"/>
              </a:ext>
            </a:extLst>
          </p:cNvPr>
          <p:cNvSpPr txBox="1"/>
          <p:nvPr/>
        </p:nvSpPr>
        <p:spPr>
          <a:xfrm flipH="1">
            <a:off x="7744967" y="3977640"/>
            <a:ext cx="569972" cy="369332"/>
          </a:xfrm>
          <a:prstGeom prst="rect">
            <a:avLst/>
          </a:prstGeom>
          <a:solidFill>
            <a:schemeClr val="bg1"/>
          </a:solidFill>
        </p:spPr>
        <p:txBody>
          <a:bodyPr wrap="square" rtlCol="0">
            <a:spAutoFit/>
          </a:bodyPr>
          <a:lstStyle/>
          <a:p>
            <a:pPr algn="ctr"/>
            <a:r>
              <a:rPr lang="en-US" dirty="0"/>
              <a:t>P6</a:t>
            </a:r>
          </a:p>
        </p:txBody>
      </p:sp>
      <p:sp>
        <p:nvSpPr>
          <p:cNvPr id="38" name="TextBox 37">
            <a:extLst>
              <a:ext uri="{FF2B5EF4-FFF2-40B4-BE49-F238E27FC236}">
                <a16:creationId xmlns:a16="http://schemas.microsoft.com/office/drawing/2014/main" id="{DD4E1FCC-CCB1-7A59-A5FA-CFA41BF53646}"/>
              </a:ext>
            </a:extLst>
          </p:cNvPr>
          <p:cNvSpPr txBox="1"/>
          <p:nvPr/>
        </p:nvSpPr>
        <p:spPr>
          <a:xfrm>
            <a:off x="808504" y="1721965"/>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39" name="TextBox 38">
            <a:extLst>
              <a:ext uri="{FF2B5EF4-FFF2-40B4-BE49-F238E27FC236}">
                <a16:creationId xmlns:a16="http://schemas.microsoft.com/office/drawing/2014/main" id="{03843FC2-E17D-9D92-9741-F12009AEE3B2}"/>
              </a:ext>
            </a:extLst>
          </p:cNvPr>
          <p:cNvSpPr txBox="1"/>
          <p:nvPr/>
        </p:nvSpPr>
        <p:spPr>
          <a:xfrm>
            <a:off x="4220736" y="1721964"/>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0" name="TextBox 39">
            <a:extLst>
              <a:ext uri="{FF2B5EF4-FFF2-40B4-BE49-F238E27FC236}">
                <a16:creationId xmlns:a16="http://schemas.microsoft.com/office/drawing/2014/main" id="{0F4E7628-C373-2A20-CDFD-A6573A24D2D5}"/>
              </a:ext>
            </a:extLst>
          </p:cNvPr>
          <p:cNvSpPr txBox="1"/>
          <p:nvPr/>
        </p:nvSpPr>
        <p:spPr>
          <a:xfrm>
            <a:off x="7620783" y="1712820"/>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1" name="TextBox 40">
            <a:extLst>
              <a:ext uri="{FF2B5EF4-FFF2-40B4-BE49-F238E27FC236}">
                <a16:creationId xmlns:a16="http://schemas.microsoft.com/office/drawing/2014/main" id="{BA536C8E-582F-C2C4-AF1B-5D25098E4E15}"/>
              </a:ext>
            </a:extLst>
          </p:cNvPr>
          <p:cNvSpPr txBox="1"/>
          <p:nvPr/>
        </p:nvSpPr>
        <p:spPr>
          <a:xfrm>
            <a:off x="880928" y="5928884"/>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2" name="TextBox 41">
            <a:extLst>
              <a:ext uri="{FF2B5EF4-FFF2-40B4-BE49-F238E27FC236}">
                <a16:creationId xmlns:a16="http://schemas.microsoft.com/office/drawing/2014/main" id="{988B393F-720F-4B23-4144-BA91DAEE9B96}"/>
              </a:ext>
            </a:extLst>
          </p:cNvPr>
          <p:cNvSpPr txBox="1"/>
          <p:nvPr/>
        </p:nvSpPr>
        <p:spPr>
          <a:xfrm>
            <a:off x="4293160" y="5928883"/>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3" name="TextBox 42">
            <a:extLst>
              <a:ext uri="{FF2B5EF4-FFF2-40B4-BE49-F238E27FC236}">
                <a16:creationId xmlns:a16="http://schemas.microsoft.com/office/drawing/2014/main" id="{2BCD1F31-7AB7-A759-505E-501113DF37E8}"/>
              </a:ext>
            </a:extLst>
          </p:cNvPr>
          <p:cNvSpPr txBox="1"/>
          <p:nvPr/>
        </p:nvSpPr>
        <p:spPr>
          <a:xfrm>
            <a:off x="7693207" y="5919739"/>
            <a:ext cx="658258" cy="646331"/>
          </a:xfrm>
          <a:prstGeom prst="rect">
            <a:avLst/>
          </a:prstGeom>
          <a:noFill/>
        </p:spPr>
        <p:txBody>
          <a:bodyPr wrap="none" rtlCol="0">
            <a:spAutoFit/>
          </a:bodyPr>
          <a:lstStyle/>
          <a:p>
            <a:pPr algn="ctr"/>
            <a:r>
              <a:rPr lang="en-US" dirty="0"/>
              <a:t>After</a:t>
            </a:r>
            <a:br>
              <a:rPr lang="en-US" dirty="0"/>
            </a:br>
            <a:r>
              <a:rPr lang="en-US" dirty="0"/>
              <a:t>IRS</a:t>
            </a:r>
          </a:p>
        </p:txBody>
      </p:sp>
    </p:spTree>
    <p:extLst>
      <p:ext uri="{BB962C8B-B14F-4D97-AF65-F5344CB8AC3E}">
        <p14:creationId xmlns:p14="http://schemas.microsoft.com/office/powerpoint/2010/main" val="28515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Plex batch-like effect obscures the biology</a:t>
            </a:r>
          </a:p>
        </p:txBody>
      </p:sp>
      <p:sp>
        <p:nvSpPr>
          <p:cNvPr id="6" name="TextBox 5">
            <a:extLst>
              <a:ext uri="{FF2B5EF4-FFF2-40B4-BE49-F238E27FC236}">
                <a16:creationId xmlns:a16="http://schemas.microsoft.com/office/drawing/2014/main" id="{C55D6BC7-D8D4-0B98-4292-AC860BC2C9AD}"/>
              </a:ext>
            </a:extLst>
          </p:cNvPr>
          <p:cNvSpPr txBox="1"/>
          <p:nvPr/>
        </p:nvSpPr>
        <p:spPr>
          <a:xfrm>
            <a:off x="905418" y="5775263"/>
            <a:ext cx="2382704" cy="646331"/>
          </a:xfrm>
          <a:prstGeom prst="rect">
            <a:avLst/>
          </a:prstGeom>
          <a:noFill/>
        </p:spPr>
        <p:txBody>
          <a:bodyPr wrap="none" rtlCol="0">
            <a:spAutoFit/>
          </a:bodyPr>
          <a:lstStyle/>
          <a:p>
            <a:r>
              <a:rPr lang="en-US" dirty="0"/>
              <a:t>Plexes cluster together</a:t>
            </a:r>
            <a:br>
              <a:rPr lang="en-US" dirty="0"/>
            </a:br>
            <a:r>
              <a:rPr lang="en-US" dirty="0"/>
              <a:t>without IRS adjustment</a:t>
            </a:r>
          </a:p>
        </p:txBody>
      </p:sp>
      <p:sp>
        <p:nvSpPr>
          <p:cNvPr id="7" name="TextBox 6">
            <a:extLst>
              <a:ext uri="{FF2B5EF4-FFF2-40B4-BE49-F238E27FC236}">
                <a16:creationId xmlns:a16="http://schemas.microsoft.com/office/drawing/2014/main" id="{5520E00A-E51C-77BB-EE03-56368799DFAF}"/>
              </a:ext>
            </a:extLst>
          </p:cNvPr>
          <p:cNvSpPr txBox="1"/>
          <p:nvPr/>
        </p:nvSpPr>
        <p:spPr>
          <a:xfrm>
            <a:off x="4547659" y="5775262"/>
            <a:ext cx="3096682" cy="646331"/>
          </a:xfrm>
          <a:prstGeom prst="rect">
            <a:avLst/>
          </a:prstGeom>
          <a:noFill/>
        </p:spPr>
        <p:txBody>
          <a:bodyPr wrap="none" rtlCol="0">
            <a:spAutoFit/>
          </a:bodyPr>
          <a:lstStyle/>
          <a:p>
            <a:r>
              <a:rPr lang="en-US" dirty="0"/>
              <a:t>Samples separate left-to-right</a:t>
            </a:r>
            <a:br>
              <a:rPr lang="en-US" dirty="0"/>
            </a:br>
            <a:r>
              <a:rPr lang="en-US" dirty="0"/>
              <a:t>by developmental age after IRS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775263"/>
            <a:ext cx="2597378" cy="646331"/>
          </a:xfrm>
          <a:prstGeom prst="rect">
            <a:avLst/>
          </a:prstGeom>
          <a:noFill/>
        </p:spPr>
        <p:txBody>
          <a:bodyPr wrap="none" rtlCol="0">
            <a:spAutoFit/>
          </a:bodyPr>
          <a:lstStyle/>
          <a:p>
            <a:r>
              <a:rPr lang="en-US" dirty="0"/>
              <a:t>Separation by age may be</a:t>
            </a:r>
            <a:br>
              <a:rPr lang="en-US" dirty="0"/>
            </a:br>
            <a:r>
              <a:rPr lang="en-US" dirty="0"/>
              <a:t>better after TMM</a:t>
            </a:r>
          </a:p>
        </p:txBody>
      </p:sp>
      <p:pic>
        <p:nvPicPr>
          <p:cNvPr id="9" name="Picture 8">
            <a:extLst>
              <a:ext uri="{FF2B5EF4-FFF2-40B4-BE49-F238E27FC236}">
                <a16:creationId xmlns:a16="http://schemas.microsoft.com/office/drawing/2014/main" id="{727DA021-1604-6AD2-9ECF-357CDA6DB1D3}"/>
              </a:ext>
            </a:extLst>
          </p:cNvPr>
          <p:cNvPicPr>
            <a:picLocks noChangeAspect="1"/>
          </p:cNvPicPr>
          <p:nvPr/>
        </p:nvPicPr>
        <p:blipFill>
          <a:blip r:embed="rId2"/>
          <a:stretch>
            <a:fillRect/>
          </a:stretch>
        </p:blipFill>
        <p:spPr>
          <a:xfrm>
            <a:off x="35857" y="1748790"/>
            <a:ext cx="4114800" cy="4114800"/>
          </a:xfrm>
          <a:prstGeom prst="rect">
            <a:avLst/>
          </a:prstGeom>
        </p:spPr>
      </p:pic>
      <p:pic>
        <p:nvPicPr>
          <p:cNvPr id="10" name="Picture 9">
            <a:extLst>
              <a:ext uri="{FF2B5EF4-FFF2-40B4-BE49-F238E27FC236}">
                <a16:creationId xmlns:a16="http://schemas.microsoft.com/office/drawing/2014/main" id="{EC4539AB-A1E3-D622-AC4F-0023DC98421B}"/>
              </a:ext>
            </a:extLst>
          </p:cNvPr>
          <p:cNvPicPr>
            <a:picLocks noChangeAspect="1"/>
          </p:cNvPicPr>
          <p:nvPr/>
        </p:nvPicPr>
        <p:blipFill>
          <a:blip r:embed="rId3"/>
          <a:stretch>
            <a:fillRect/>
          </a:stretch>
        </p:blipFill>
        <p:spPr>
          <a:xfrm>
            <a:off x="4038600" y="1748790"/>
            <a:ext cx="4114800" cy="4114800"/>
          </a:xfrm>
          <a:prstGeom prst="rect">
            <a:avLst/>
          </a:prstGeom>
        </p:spPr>
      </p:pic>
      <p:pic>
        <p:nvPicPr>
          <p:cNvPr id="11" name="Picture 10">
            <a:extLst>
              <a:ext uri="{FF2B5EF4-FFF2-40B4-BE49-F238E27FC236}">
                <a16:creationId xmlns:a16="http://schemas.microsoft.com/office/drawing/2014/main" id="{AC317B65-2D7C-3F4B-B6DD-EE0E66A6B8FD}"/>
              </a:ext>
            </a:extLst>
          </p:cNvPr>
          <p:cNvPicPr>
            <a:picLocks noChangeAspect="1"/>
          </p:cNvPicPr>
          <p:nvPr/>
        </p:nvPicPr>
        <p:blipFill>
          <a:blip r:embed="rId4"/>
          <a:stretch>
            <a:fillRect/>
          </a:stretch>
        </p:blipFill>
        <p:spPr>
          <a:xfrm>
            <a:off x="8041343" y="1748790"/>
            <a:ext cx="4114800" cy="4114800"/>
          </a:xfrm>
          <a:prstGeom prst="rect">
            <a:avLst/>
          </a:prstGeom>
        </p:spPr>
      </p:pic>
    </p:spTree>
    <p:extLst>
      <p:ext uri="{BB962C8B-B14F-4D97-AF65-F5344CB8AC3E}">
        <p14:creationId xmlns:p14="http://schemas.microsoft.com/office/powerpoint/2010/main" val="384603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IRS only removes plex-to-plex variation</a:t>
            </a:r>
          </a:p>
        </p:txBody>
      </p:sp>
      <p:pic>
        <p:nvPicPr>
          <p:cNvPr id="3" name="Picture 2">
            <a:extLst>
              <a:ext uri="{FF2B5EF4-FFF2-40B4-BE49-F238E27FC236}">
                <a16:creationId xmlns:a16="http://schemas.microsoft.com/office/drawing/2014/main" id="{6A91CFAB-A700-EF23-8394-BA3A9A785CE2}"/>
              </a:ext>
            </a:extLst>
          </p:cNvPr>
          <p:cNvPicPr>
            <a:picLocks noChangeAspect="1"/>
          </p:cNvPicPr>
          <p:nvPr/>
        </p:nvPicPr>
        <p:blipFill>
          <a:blip r:embed="rId2"/>
          <a:stretch>
            <a:fillRect/>
          </a:stretch>
        </p:blipFill>
        <p:spPr>
          <a:xfrm>
            <a:off x="289560" y="1920240"/>
            <a:ext cx="3771900" cy="3771900"/>
          </a:xfrm>
          <a:prstGeom prst="rect">
            <a:avLst/>
          </a:prstGeom>
        </p:spPr>
      </p:pic>
      <p:pic>
        <p:nvPicPr>
          <p:cNvPr id="4" name="Picture 3">
            <a:extLst>
              <a:ext uri="{FF2B5EF4-FFF2-40B4-BE49-F238E27FC236}">
                <a16:creationId xmlns:a16="http://schemas.microsoft.com/office/drawing/2014/main" id="{80B83EC0-138C-2D9C-1608-41026EAD96FC}"/>
              </a:ext>
            </a:extLst>
          </p:cNvPr>
          <p:cNvPicPr>
            <a:picLocks noChangeAspect="1"/>
          </p:cNvPicPr>
          <p:nvPr/>
        </p:nvPicPr>
        <p:blipFill>
          <a:blip r:embed="rId3"/>
          <a:stretch>
            <a:fillRect/>
          </a:stretch>
        </p:blipFill>
        <p:spPr>
          <a:xfrm>
            <a:off x="4210050" y="1920240"/>
            <a:ext cx="3771900" cy="3771900"/>
          </a:xfrm>
          <a:prstGeom prst="rect">
            <a:avLst/>
          </a:prstGeom>
        </p:spPr>
      </p:pic>
      <p:pic>
        <p:nvPicPr>
          <p:cNvPr id="5" name="Picture 4">
            <a:extLst>
              <a:ext uri="{FF2B5EF4-FFF2-40B4-BE49-F238E27FC236}">
                <a16:creationId xmlns:a16="http://schemas.microsoft.com/office/drawing/2014/main" id="{0936DAB5-60E8-856C-C84E-FEA66E789812}"/>
              </a:ext>
            </a:extLst>
          </p:cNvPr>
          <p:cNvPicPr>
            <a:picLocks noChangeAspect="1"/>
          </p:cNvPicPr>
          <p:nvPr/>
        </p:nvPicPr>
        <p:blipFill>
          <a:blip r:embed="rId4"/>
          <a:stretch>
            <a:fillRect/>
          </a:stretch>
        </p:blipFill>
        <p:spPr>
          <a:xfrm>
            <a:off x="8130540" y="1920240"/>
            <a:ext cx="3771900" cy="3771900"/>
          </a:xfrm>
          <a:prstGeom prst="rect">
            <a:avLst/>
          </a:prstGeom>
        </p:spPr>
      </p:pic>
      <p:sp>
        <p:nvSpPr>
          <p:cNvPr id="6" name="TextBox 5">
            <a:extLst>
              <a:ext uri="{FF2B5EF4-FFF2-40B4-BE49-F238E27FC236}">
                <a16:creationId xmlns:a16="http://schemas.microsoft.com/office/drawing/2014/main" id="{C55D6BC7-D8D4-0B98-4292-AC860BC2C9AD}"/>
              </a:ext>
            </a:extLst>
          </p:cNvPr>
          <p:cNvSpPr txBox="1"/>
          <p:nvPr/>
        </p:nvSpPr>
        <p:spPr>
          <a:xfrm>
            <a:off x="913498" y="5692140"/>
            <a:ext cx="2524024" cy="646331"/>
          </a:xfrm>
          <a:prstGeom prst="rect">
            <a:avLst/>
          </a:prstGeom>
          <a:noFill/>
        </p:spPr>
        <p:txBody>
          <a:bodyPr wrap="none" rtlCol="0">
            <a:spAutoFit/>
          </a:bodyPr>
          <a:lstStyle/>
          <a:p>
            <a:r>
              <a:rPr lang="en-US" dirty="0"/>
              <a:t>Left-to-right drop by plex</a:t>
            </a:r>
            <a:br>
              <a:rPr lang="en-US" dirty="0"/>
            </a:br>
            <a:r>
              <a:rPr lang="en-US" dirty="0"/>
              <a:t>at each age</a:t>
            </a:r>
          </a:p>
        </p:txBody>
      </p:sp>
      <p:sp>
        <p:nvSpPr>
          <p:cNvPr id="7" name="TextBox 6">
            <a:extLst>
              <a:ext uri="{FF2B5EF4-FFF2-40B4-BE49-F238E27FC236}">
                <a16:creationId xmlns:a16="http://schemas.microsoft.com/office/drawing/2014/main" id="{5520E00A-E51C-77BB-EE03-56368799DFAF}"/>
              </a:ext>
            </a:extLst>
          </p:cNvPr>
          <p:cNvSpPr txBox="1"/>
          <p:nvPr/>
        </p:nvSpPr>
        <p:spPr>
          <a:xfrm>
            <a:off x="4645506" y="5684671"/>
            <a:ext cx="2900987" cy="646331"/>
          </a:xfrm>
          <a:prstGeom prst="rect">
            <a:avLst/>
          </a:prstGeom>
          <a:noFill/>
        </p:spPr>
        <p:txBody>
          <a:bodyPr wrap="none" rtlCol="0">
            <a:spAutoFit/>
          </a:bodyPr>
          <a:lstStyle/>
          <a:p>
            <a:r>
              <a:rPr lang="en-US" dirty="0"/>
              <a:t>Left-to-right drop by age for</a:t>
            </a:r>
            <a:br>
              <a:rPr lang="en-US" dirty="0"/>
            </a:br>
            <a:r>
              <a:rPr lang="en-US" dirty="0"/>
              <a:t>notches, boxes, and whiskers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692138"/>
            <a:ext cx="2928238" cy="646331"/>
          </a:xfrm>
          <a:prstGeom prst="rect">
            <a:avLst/>
          </a:prstGeom>
          <a:noFill/>
        </p:spPr>
        <p:txBody>
          <a:bodyPr wrap="none" rtlCol="0">
            <a:spAutoFit/>
          </a:bodyPr>
          <a:lstStyle/>
          <a:p>
            <a:r>
              <a:rPr lang="en-US" dirty="0"/>
              <a:t>Notches, boxes, and whiskers</a:t>
            </a:r>
            <a:br>
              <a:rPr lang="en-US" dirty="0"/>
            </a:br>
            <a:r>
              <a:rPr lang="en-US" dirty="0"/>
              <a:t>in horizontal alignment</a:t>
            </a:r>
          </a:p>
        </p:txBody>
      </p:sp>
    </p:spTree>
    <p:extLst>
      <p:ext uri="{BB962C8B-B14F-4D97-AF65-F5344CB8AC3E}">
        <p14:creationId xmlns:p14="http://schemas.microsoft.com/office/powerpoint/2010/main" val="89257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6C36-9786-8585-FA6B-59C8BE8FA128}"/>
              </a:ext>
            </a:extLst>
          </p:cNvPr>
          <p:cNvSpPr>
            <a:spLocks noGrp="1"/>
          </p:cNvSpPr>
          <p:nvPr>
            <p:ph type="title"/>
          </p:nvPr>
        </p:nvSpPr>
        <p:spPr/>
        <p:txBody>
          <a:bodyPr>
            <a:normAutofit/>
          </a:bodyPr>
          <a:lstStyle/>
          <a:p>
            <a:pPr algn="ctr"/>
            <a:r>
              <a:rPr lang="en-US" sz="4000" b="1" dirty="0"/>
              <a:t>QC checks most important part of data analyses</a:t>
            </a:r>
          </a:p>
        </p:txBody>
      </p:sp>
      <p:sp>
        <p:nvSpPr>
          <p:cNvPr id="3" name="Content Placeholder 2">
            <a:extLst>
              <a:ext uri="{FF2B5EF4-FFF2-40B4-BE49-F238E27FC236}">
                <a16:creationId xmlns:a16="http://schemas.microsoft.com/office/drawing/2014/main" id="{C6E9F7F7-9D18-6BE5-6D80-49EBFE941E0D}"/>
              </a:ext>
            </a:extLst>
          </p:cNvPr>
          <p:cNvSpPr>
            <a:spLocks noGrp="1"/>
          </p:cNvSpPr>
          <p:nvPr>
            <p:ph idx="1"/>
          </p:nvPr>
        </p:nvSpPr>
        <p:spPr/>
        <p:txBody>
          <a:bodyPr/>
          <a:lstStyle/>
          <a:p>
            <a:r>
              <a:rPr lang="en-US" dirty="0"/>
              <a:t>Need to understand data before statistical modeling</a:t>
            </a:r>
          </a:p>
          <a:p>
            <a:r>
              <a:rPr lang="en-US" dirty="0"/>
              <a:t>Outliers are not uncommon – complicated sample preps can fail</a:t>
            </a:r>
          </a:p>
          <a:p>
            <a:r>
              <a:rPr lang="en-US" dirty="0"/>
              <a:t>Normalization of data is critical – many normalization methods should not be used</a:t>
            </a:r>
          </a:p>
          <a:p>
            <a:r>
              <a:rPr lang="en-US" dirty="0"/>
              <a:t>Single normalization steps are often insufficient for these complicated data</a:t>
            </a:r>
          </a:p>
          <a:p>
            <a:r>
              <a:rPr lang="en-US" dirty="0"/>
              <a:t>Normalization directly affects the null hypothesis in modeling</a:t>
            </a:r>
          </a:p>
          <a:p>
            <a:r>
              <a:rPr lang="en-US" dirty="0"/>
              <a:t>TMT methods have high precision and small fold changes making proper normalization even more critical</a:t>
            </a:r>
          </a:p>
        </p:txBody>
      </p:sp>
    </p:spTree>
    <p:extLst>
      <p:ext uri="{BB962C8B-B14F-4D97-AF65-F5344CB8AC3E}">
        <p14:creationId xmlns:p14="http://schemas.microsoft.com/office/powerpoint/2010/main" val="115683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89BA-D55F-4F2D-A2C7-69968F47EC13}"/>
              </a:ext>
            </a:extLst>
          </p:cNvPr>
          <p:cNvSpPr>
            <a:spLocks noGrp="1"/>
          </p:cNvSpPr>
          <p:nvPr>
            <p:ph type="title"/>
          </p:nvPr>
        </p:nvSpPr>
        <p:spPr/>
        <p:txBody>
          <a:bodyPr/>
          <a:lstStyle/>
          <a:p>
            <a:pPr algn="ctr"/>
            <a:r>
              <a:rPr lang="en-US" b="1" dirty="0"/>
              <a:t>Developing mouse lens</a:t>
            </a:r>
          </a:p>
        </p:txBody>
      </p:sp>
      <p:sp>
        <p:nvSpPr>
          <p:cNvPr id="3" name="Content Placeholder 2">
            <a:extLst>
              <a:ext uri="{FF2B5EF4-FFF2-40B4-BE49-F238E27FC236}">
                <a16:creationId xmlns:a16="http://schemas.microsoft.com/office/drawing/2014/main" id="{CD4F7882-9E8A-53AC-D980-CE7634389705}"/>
              </a:ext>
            </a:extLst>
          </p:cNvPr>
          <p:cNvSpPr>
            <a:spLocks noGrp="1"/>
          </p:cNvSpPr>
          <p:nvPr>
            <p:ph idx="1"/>
          </p:nvPr>
        </p:nvSpPr>
        <p:spPr/>
        <p:txBody>
          <a:bodyPr>
            <a:normAutofit/>
          </a:bodyPr>
          <a:lstStyle/>
          <a:p>
            <a:r>
              <a:rPr lang="en-US" dirty="0"/>
              <a:t>Epithelial cells (anterior lens surface monolayer) differentiate into mature fiber cells (also called the lens nucleus)</a:t>
            </a:r>
          </a:p>
          <a:p>
            <a:r>
              <a:rPr lang="en-US" dirty="0"/>
              <a:t>Lens has little or no protein turnover</a:t>
            </a:r>
          </a:p>
          <a:p>
            <a:pPr lvl="1"/>
            <a:r>
              <a:rPr lang="en-US" dirty="0"/>
              <a:t>Each age includes all previous protein </a:t>
            </a:r>
          </a:p>
          <a:p>
            <a:pPr lvl="2"/>
            <a:r>
              <a:rPr lang="en-US" dirty="0"/>
              <a:t>E.g., P3 proteome is P0 proteome plus protein synthesized from newborn to day 3</a:t>
            </a:r>
          </a:p>
          <a:p>
            <a:r>
              <a:rPr lang="en-US" dirty="0"/>
              <a:t>Mature fiber cells consist of over-expressed lens proteins </a:t>
            </a:r>
          </a:p>
          <a:p>
            <a:pPr lvl="1"/>
            <a:r>
              <a:rPr lang="en-US" dirty="0"/>
              <a:t>Crystallins, filament/structural proteins, membrane channels</a:t>
            </a:r>
          </a:p>
          <a:p>
            <a:pPr lvl="1"/>
            <a:r>
              <a:rPr lang="en-US" dirty="0"/>
              <a:t>Cells lack organelles, molecular machinery, enzymatic activity</a:t>
            </a:r>
          </a:p>
          <a:p>
            <a:r>
              <a:rPr lang="en-US" dirty="0"/>
              <a:t>Cortex (outer lens region) is the differentiation zone from epithelial cells to mature fiber cells  </a:t>
            </a:r>
          </a:p>
        </p:txBody>
      </p:sp>
    </p:spTree>
    <p:extLst>
      <p:ext uri="{BB962C8B-B14F-4D97-AF65-F5344CB8AC3E}">
        <p14:creationId xmlns:p14="http://schemas.microsoft.com/office/powerpoint/2010/main" val="58081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F68-3CD2-76DF-D982-E05733311630}"/>
              </a:ext>
            </a:extLst>
          </p:cNvPr>
          <p:cNvSpPr>
            <a:spLocks noGrp="1"/>
          </p:cNvSpPr>
          <p:nvPr>
            <p:ph type="title"/>
          </p:nvPr>
        </p:nvSpPr>
        <p:spPr/>
        <p:txBody>
          <a:bodyPr/>
          <a:lstStyle/>
          <a:p>
            <a:pPr algn="ctr"/>
            <a:r>
              <a:rPr lang="en-US" b="1" dirty="0"/>
              <a:t>Lens growth affects lens proteome</a:t>
            </a:r>
          </a:p>
        </p:txBody>
      </p:sp>
      <p:sp>
        <p:nvSpPr>
          <p:cNvPr id="3" name="Content Placeholder 2">
            <a:extLst>
              <a:ext uri="{FF2B5EF4-FFF2-40B4-BE49-F238E27FC236}">
                <a16:creationId xmlns:a16="http://schemas.microsoft.com/office/drawing/2014/main" id="{1E03D59B-56F6-EA5C-E5D4-4DAA640E68FE}"/>
              </a:ext>
            </a:extLst>
          </p:cNvPr>
          <p:cNvSpPr>
            <a:spLocks noGrp="1"/>
          </p:cNvSpPr>
          <p:nvPr>
            <p:ph idx="1"/>
          </p:nvPr>
        </p:nvSpPr>
        <p:spPr/>
        <p:txBody>
          <a:bodyPr>
            <a:normAutofit/>
          </a:bodyPr>
          <a:lstStyle/>
          <a:p>
            <a:r>
              <a:rPr lang="en-US" dirty="0"/>
              <a:t>Lens increases in size over the developmental ages</a:t>
            </a:r>
          </a:p>
          <a:p>
            <a:r>
              <a:rPr lang="en-US" dirty="0"/>
              <a:t>Lens size changes fraction of lens proteins that come from the surface (epithelial cells) versus the interior (cortex and nucleus)</a:t>
            </a:r>
          </a:p>
          <a:p>
            <a:r>
              <a:rPr lang="en-US" dirty="0"/>
              <a:t>Larger lenses will have relatively more mature fiber cell content</a:t>
            </a:r>
          </a:p>
          <a:p>
            <a:pPr lvl="1"/>
            <a:r>
              <a:rPr lang="en-US" dirty="0"/>
              <a:t>Surface area versus volume argument</a:t>
            </a:r>
          </a:p>
          <a:p>
            <a:r>
              <a:rPr lang="en-US" dirty="0"/>
              <a:t>Expected aging trends (per unit amount of total lens protein)</a:t>
            </a:r>
          </a:p>
          <a:p>
            <a:pPr lvl="1"/>
            <a:r>
              <a:rPr lang="en-US" dirty="0"/>
              <a:t>Proteins from epithelial cells will decrease in relative abundance</a:t>
            </a:r>
          </a:p>
          <a:p>
            <a:pPr lvl="1"/>
            <a:r>
              <a:rPr lang="en-US" dirty="0"/>
              <a:t>Proteins from mature fiber cells (like crystallins) will increase in relative abundance</a:t>
            </a:r>
          </a:p>
          <a:p>
            <a:pPr lvl="1"/>
            <a:r>
              <a:rPr lang="en-US" dirty="0"/>
              <a:t>Cortical proteins should fall in between these extremes</a:t>
            </a:r>
          </a:p>
        </p:txBody>
      </p:sp>
    </p:spTree>
    <p:extLst>
      <p:ext uri="{BB962C8B-B14F-4D97-AF65-F5344CB8AC3E}">
        <p14:creationId xmlns:p14="http://schemas.microsoft.com/office/powerpoint/2010/main" val="360662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85C620F-F8E1-9519-E12A-A9EDEDDB41D7}"/>
              </a:ext>
            </a:extLst>
          </p:cNvPr>
          <p:cNvSpPr>
            <a:spLocks noChangeAspect="1"/>
          </p:cNvSpPr>
          <p:nvPr/>
        </p:nvSpPr>
        <p:spPr>
          <a:xfrm>
            <a:off x="7209957" y="1751723"/>
            <a:ext cx="3456432" cy="3456432"/>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1C120F3-1EB3-A147-1D96-A3E6D299857E}"/>
              </a:ext>
            </a:extLst>
          </p:cNvPr>
          <p:cNvSpPr/>
          <p:nvPr/>
        </p:nvSpPr>
        <p:spPr>
          <a:xfrm>
            <a:off x="7566573" y="2108339"/>
            <a:ext cx="2743200" cy="2743200"/>
          </a:xfrm>
          <a:prstGeom prst="ellipse">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35B90B-F2DC-02F4-681D-F23A809F9198}"/>
              </a:ext>
            </a:extLst>
          </p:cNvPr>
          <p:cNvSpPr txBox="1"/>
          <p:nvPr/>
        </p:nvSpPr>
        <p:spPr>
          <a:xfrm>
            <a:off x="1075038" y="2975289"/>
            <a:ext cx="423590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Diameter increases by 1.26</a:t>
            </a:r>
          </a:p>
          <a:p>
            <a:pPr marL="285750" indent="-285750">
              <a:buFont typeface="Arial" panose="020B0604020202020204" pitchFamily="34" charset="0"/>
              <a:buChar char="•"/>
            </a:pPr>
            <a:r>
              <a:rPr lang="en-US" sz="2400" dirty="0"/>
              <a:t>Surface area increases by 1.59</a:t>
            </a:r>
          </a:p>
          <a:p>
            <a:pPr marL="285750" indent="-285750">
              <a:buFont typeface="Arial" panose="020B0604020202020204" pitchFamily="34" charset="0"/>
              <a:buChar char="•"/>
            </a:pPr>
            <a:r>
              <a:rPr lang="en-US" sz="2400" dirty="0"/>
              <a:t>Volume doubles</a:t>
            </a:r>
          </a:p>
        </p:txBody>
      </p:sp>
      <p:sp>
        <p:nvSpPr>
          <p:cNvPr id="7" name="TextBox 6">
            <a:extLst>
              <a:ext uri="{FF2B5EF4-FFF2-40B4-BE49-F238E27FC236}">
                <a16:creationId xmlns:a16="http://schemas.microsoft.com/office/drawing/2014/main" id="{7B62A814-F78D-8BE3-424C-D02EC91D8808}"/>
              </a:ext>
            </a:extLst>
          </p:cNvPr>
          <p:cNvSpPr txBox="1"/>
          <p:nvPr/>
        </p:nvSpPr>
        <p:spPr>
          <a:xfrm>
            <a:off x="1109751" y="1692325"/>
            <a:ext cx="5398081" cy="1077218"/>
          </a:xfrm>
          <a:prstGeom prst="rect">
            <a:avLst/>
          </a:prstGeom>
          <a:noFill/>
        </p:spPr>
        <p:txBody>
          <a:bodyPr wrap="none" rtlCol="0">
            <a:spAutoFit/>
          </a:bodyPr>
          <a:lstStyle/>
          <a:p>
            <a:r>
              <a:rPr lang="en-US" sz="3200" dirty="0"/>
              <a:t>Dark blue sphere (projection)</a:t>
            </a:r>
            <a:br>
              <a:rPr lang="en-US" sz="3200" dirty="0"/>
            </a:br>
            <a:r>
              <a:rPr lang="en-US" sz="3200" dirty="0"/>
              <a:t> compared to light blue sphere:</a:t>
            </a:r>
          </a:p>
        </p:txBody>
      </p:sp>
      <p:sp>
        <p:nvSpPr>
          <p:cNvPr id="8" name="TextBox 7">
            <a:extLst>
              <a:ext uri="{FF2B5EF4-FFF2-40B4-BE49-F238E27FC236}">
                <a16:creationId xmlns:a16="http://schemas.microsoft.com/office/drawing/2014/main" id="{F889DF14-6850-3CEA-F684-C9340E95EB69}"/>
              </a:ext>
            </a:extLst>
          </p:cNvPr>
          <p:cNvSpPr txBox="1"/>
          <p:nvPr/>
        </p:nvSpPr>
        <p:spPr>
          <a:xfrm>
            <a:off x="1075038" y="4459653"/>
            <a:ext cx="6452985" cy="1323439"/>
          </a:xfrm>
          <a:prstGeom prst="rect">
            <a:avLst/>
          </a:prstGeom>
          <a:noFill/>
        </p:spPr>
        <p:txBody>
          <a:bodyPr wrap="none" rtlCol="0">
            <a:spAutoFit/>
          </a:bodyPr>
          <a:lstStyle/>
          <a:p>
            <a:pPr marL="285750" indent="-285750">
              <a:buFont typeface="Courier New" panose="02070309020205020404" pitchFamily="49" charset="0"/>
              <a:buChar char="o"/>
            </a:pPr>
            <a:r>
              <a:rPr lang="en-US" sz="2000" dirty="0"/>
              <a:t>Epithelial cell fraction (area) decreases </a:t>
            </a:r>
            <a:br>
              <a:rPr lang="en-US" sz="2000" dirty="0"/>
            </a:br>
            <a:r>
              <a:rPr lang="en-US" sz="2000" dirty="0"/>
              <a:t>with increasing lens size (volume)</a:t>
            </a:r>
          </a:p>
          <a:p>
            <a:pPr marL="285750" indent="-285750">
              <a:buFont typeface="Courier New" panose="02070309020205020404" pitchFamily="49" charset="0"/>
              <a:buChar char="o"/>
            </a:pPr>
            <a:r>
              <a:rPr lang="en-US" sz="2000" dirty="0"/>
              <a:t>Early development protein (light blue) fraction decreases </a:t>
            </a:r>
            <a:br>
              <a:rPr lang="en-US" sz="2000" dirty="0"/>
            </a:br>
            <a:r>
              <a:rPr lang="en-US" sz="2000" dirty="0"/>
              <a:t>with increasing lens size</a:t>
            </a:r>
          </a:p>
        </p:txBody>
      </p:sp>
      <p:sp>
        <p:nvSpPr>
          <p:cNvPr id="2" name="Title 1">
            <a:extLst>
              <a:ext uri="{FF2B5EF4-FFF2-40B4-BE49-F238E27FC236}">
                <a16:creationId xmlns:a16="http://schemas.microsoft.com/office/drawing/2014/main" id="{9C1BA683-07FA-6C9D-3F09-C22D38A2D44D}"/>
              </a:ext>
            </a:extLst>
          </p:cNvPr>
          <p:cNvSpPr>
            <a:spLocks noGrp="1"/>
          </p:cNvSpPr>
          <p:nvPr>
            <p:ph type="title"/>
          </p:nvPr>
        </p:nvSpPr>
        <p:spPr/>
        <p:txBody>
          <a:bodyPr/>
          <a:lstStyle/>
          <a:p>
            <a:pPr algn="ctr"/>
            <a:r>
              <a:rPr lang="en-US" b="1" dirty="0"/>
              <a:t>Geometric effect on relative abundances</a:t>
            </a:r>
          </a:p>
        </p:txBody>
      </p:sp>
    </p:spTree>
    <p:extLst>
      <p:ext uri="{BB962C8B-B14F-4D97-AF65-F5344CB8AC3E}">
        <p14:creationId xmlns:p14="http://schemas.microsoft.com/office/powerpoint/2010/main" val="283990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908B-9EF0-FA95-2E90-5F18F1A73C7A}"/>
              </a:ext>
            </a:extLst>
          </p:cNvPr>
          <p:cNvSpPr>
            <a:spLocks noGrp="1"/>
          </p:cNvSpPr>
          <p:nvPr>
            <p:ph type="title"/>
          </p:nvPr>
        </p:nvSpPr>
        <p:spPr/>
        <p:txBody>
          <a:bodyPr/>
          <a:lstStyle/>
          <a:p>
            <a:pPr algn="ctr"/>
            <a:r>
              <a:rPr lang="en-US" b="1" dirty="0"/>
              <a:t>Data normalizations are very important</a:t>
            </a:r>
          </a:p>
        </p:txBody>
      </p:sp>
      <p:sp>
        <p:nvSpPr>
          <p:cNvPr id="3" name="Content Placeholder 2">
            <a:extLst>
              <a:ext uri="{FF2B5EF4-FFF2-40B4-BE49-F238E27FC236}">
                <a16:creationId xmlns:a16="http://schemas.microsoft.com/office/drawing/2014/main" id="{75124F29-580C-1006-55FB-F29070388F78}"/>
              </a:ext>
            </a:extLst>
          </p:cNvPr>
          <p:cNvSpPr>
            <a:spLocks noGrp="1"/>
          </p:cNvSpPr>
          <p:nvPr>
            <p:ph idx="1"/>
          </p:nvPr>
        </p:nvSpPr>
        <p:spPr/>
        <p:txBody>
          <a:bodyPr/>
          <a:lstStyle/>
          <a:p>
            <a:r>
              <a:rPr lang="en-US" dirty="0"/>
              <a:t>Non-biological variance can be large</a:t>
            </a:r>
          </a:p>
          <a:p>
            <a:pPr lvl="1"/>
            <a:r>
              <a:rPr lang="en-US" dirty="0"/>
              <a:t>Many bench steps introduce variability</a:t>
            </a:r>
          </a:p>
          <a:p>
            <a:pPr lvl="1"/>
            <a:r>
              <a:rPr lang="en-US" dirty="0"/>
              <a:t>Complicated measurement systems introduce variability</a:t>
            </a:r>
          </a:p>
          <a:p>
            <a:pPr lvl="1"/>
            <a:r>
              <a:rPr lang="en-US" dirty="0"/>
              <a:t>Technical variability can obscure biological variability</a:t>
            </a:r>
          </a:p>
          <a:p>
            <a:r>
              <a:rPr lang="en-US" dirty="0"/>
              <a:t>There are multiple normalizations done in all experiments</a:t>
            </a:r>
          </a:p>
          <a:p>
            <a:pPr lvl="1"/>
            <a:r>
              <a:rPr lang="en-US" dirty="0"/>
              <a:t>Protein and peptide assays imply molecular normalizations (equal amounts)</a:t>
            </a:r>
          </a:p>
          <a:p>
            <a:r>
              <a:rPr lang="en-US" dirty="0"/>
              <a:t>Normalization methods can reduce non-biological variability</a:t>
            </a:r>
          </a:p>
          <a:p>
            <a:pPr lvl="1"/>
            <a:r>
              <a:rPr lang="en-US" dirty="0"/>
              <a:t>There are many methods; only a few are appropriate</a:t>
            </a:r>
          </a:p>
          <a:p>
            <a:r>
              <a:rPr lang="en-US" dirty="0"/>
              <a:t>Some normalizations are very specific (IRS in multi-plex experiments)</a:t>
            </a:r>
          </a:p>
        </p:txBody>
      </p:sp>
    </p:spTree>
    <p:extLst>
      <p:ext uri="{BB962C8B-B14F-4D97-AF65-F5344CB8AC3E}">
        <p14:creationId xmlns:p14="http://schemas.microsoft.com/office/powerpoint/2010/main" val="413982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9DDB-3754-38A4-3711-63C288555B07}"/>
              </a:ext>
            </a:extLst>
          </p:cNvPr>
          <p:cNvSpPr>
            <a:spLocks noGrp="1"/>
          </p:cNvSpPr>
          <p:nvPr>
            <p:ph type="title"/>
          </p:nvPr>
        </p:nvSpPr>
        <p:spPr/>
        <p:txBody>
          <a:bodyPr>
            <a:normAutofit/>
          </a:bodyPr>
          <a:lstStyle/>
          <a:p>
            <a:pPr algn="ctr"/>
            <a:r>
              <a:rPr lang="en-US" sz="4000" b="1" dirty="0"/>
              <a:t>Software normalizations in TMT experiments</a:t>
            </a:r>
          </a:p>
        </p:txBody>
      </p:sp>
      <p:sp>
        <p:nvSpPr>
          <p:cNvPr id="3" name="Content Placeholder 2">
            <a:extLst>
              <a:ext uri="{FF2B5EF4-FFF2-40B4-BE49-F238E27FC236}">
                <a16:creationId xmlns:a16="http://schemas.microsoft.com/office/drawing/2014/main" id="{6698E361-CC01-54A6-6C16-6FA8F157C4D0}"/>
              </a:ext>
            </a:extLst>
          </p:cNvPr>
          <p:cNvSpPr>
            <a:spLocks noGrp="1"/>
          </p:cNvSpPr>
          <p:nvPr>
            <p:ph idx="1"/>
          </p:nvPr>
        </p:nvSpPr>
        <p:spPr/>
        <p:txBody>
          <a:bodyPr/>
          <a:lstStyle/>
          <a:p>
            <a:r>
              <a:rPr lang="en-US" dirty="0"/>
              <a:t>Equal protein/peptide amounts of each sample are labeled</a:t>
            </a:r>
          </a:p>
          <a:p>
            <a:pPr lvl="1"/>
            <a:r>
              <a:rPr lang="en-US" dirty="0"/>
              <a:t>Implies total reporter ion signal per channel should be the same</a:t>
            </a:r>
          </a:p>
          <a:p>
            <a:r>
              <a:rPr lang="en-US" dirty="0"/>
              <a:t>Repeated analyses (LC and mass spec) of the same sample should give the same measured values</a:t>
            </a:r>
          </a:p>
          <a:p>
            <a:pPr lvl="1"/>
            <a:r>
              <a:rPr lang="en-US" dirty="0"/>
              <a:t>Implies common reference channels should have the same reporter ion intensities (the concept behind IRS)</a:t>
            </a:r>
          </a:p>
          <a:p>
            <a:r>
              <a:rPr lang="en-US" dirty="0"/>
              <a:t>Proteins with unchanged abundance between conditions should have very similar measured values</a:t>
            </a:r>
          </a:p>
          <a:p>
            <a:pPr lvl="1"/>
            <a:r>
              <a:rPr lang="en-US" dirty="0"/>
              <a:t>Implies ideas behind common normalization algorithms</a:t>
            </a:r>
          </a:p>
          <a:p>
            <a:pPr lvl="1"/>
            <a:r>
              <a:rPr lang="en-US" dirty="0"/>
              <a:t>Making something between samples the same </a:t>
            </a:r>
          </a:p>
        </p:txBody>
      </p:sp>
    </p:spTree>
    <p:extLst>
      <p:ext uri="{BB962C8B-B14F-4D97-AF65-F5344CB8AC3E}">
        <p14:creationId xmlns:p14="http://schemas.microsoft.com/office/powerpoint/2010/main" val="272238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BF0B-B321-8195-B293-249DC521EE49}"/>
              </a:ext>
            </a:extLst>
          </p:cNvPr>
          <p:cNvSpPr>
            <a:spLocks noGrp="1"/>
          </p:cNvSpPr>
          <p:nvPr>
            <p:ph type="title"/>
          </p:nvPr>
        </p:nvSpPr>
        <p:spPr/>
        <p:txBody>
          <a:bodyPr/>
          <a:lstStyle/>
          <a:p>
            <a:pPr algn="ctr"/>
            <a:r>
              <a:rPr lang="en-US" b="1" dirty="0"/>
              <a:t>Normalization affects statistical testing</a:t>
            </a:r>
          </a:p>
        </p:txBody>
      </p:sp>
      <p:sp>
        <p:nvSpPr>
          <p:cNvPr id="3" name="Content Placeholder 2">
            <a:extLst>
              <a:ext uri="{FF2B5EF4-FFF2-40B4-BE49-F238E27FC236}">
                <a16:creationId xmlns:a16="http://schemas.microsoft.com/office/drawing/2014/main" id="{2100DADA-1402-04A3-C98B-E763CC27532D}"/>
              </a:ext>
            </a:extLst>
          </p:cNvPr>
          <p:cNvSpPr>
            <a:spLocks noGrp="1"/>
          </p:cNvSpPr>
          <p:nvPr>
            <p:ph idx="1"/>
          </p:nvPr>
        </p:nvSpPr>
        <p:spPr/>
        <p:txBody>
          <a:bodyPr/>
          <a:lstStyle/>
          <a:p>
            <a:r>
              <a:rPr lang="en-US" dirty="0"/>
              <a:t>Statistical testing is usually rejecting a null hypothesis</a:t>
            </a:r>
          </a:p>
          <a:p>
            <a:r>
              <a:rPr lang="en-US" dirty="0"/>
              <a:t>Null hypothesis is usually proteins have same relative abundances between groups</a:t>
            </a:r>
          </a:p>
          <a:p>
            <a:r>
              <a:rPr lang="en-US" dirty="0"/>
              <a:t>Many normalization methods make ”unchanged proteins” have the same relative abundances</a:t>
            </a:r>
          </a:p>
          <a:p>
            <a:r>
              <a:rPr lang="en-US" dirty="0"/>
              <a:t>The “unchanged proteins” are the null hypothesis</a:t>
            </a:r>
          </a:p>
          <a:p>
            <a:r>
              <a:rPr lang="en-US" dirty="0"/>
              <a:t>Different normalization methods make different proteins more similar and result in different null states</a:t>
            </a:r>
          </a:p>
        </p:txBody>
      </p:sp>
    </p:spTree>
    <p:extLst>
      <p:ext uri="{BB962C8B-B14F-4D97-AF65-F5344CB8AC3E}">
        <p14:creationId xmlns:p14="http://schemas.microsoft.com/office/powerpoint/2010/main" val="35328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51DE-BA0C-9CF3-27F9-A7BDC0709BC1}"/>
              </a:ext>
            </a:extLst>
          </p:cNvPr>
          <p:cNvSpPr>
            <a:spLocks noGrp="1"/>
          </p:cNvSpPr>
          <p:nvPr>
            <p:ph type="title"/>
          </p:nvPr>
        </p:nvSpPr>
        <p:spPr/>
        <p:txBody>
          <a:bodyPr/>
          <a:lstStyle/>
          <a:p>
            <a:pPr algn="ctr"/>
            <a:r>
              <a:rPr lang="en-US" b="1" dirty="0"/>
              <a:t>Study overview</a:t>
            </a:r>
          </a:p>
        </p:txBody>
      </p:sp>
      <p:sp>
        <p:nvSpPr>
          <p:cNvPr id="3" name="Content Placeholder 2">
            <a:extLst>
              <a:ext uri="{FF2B5EF4-FFF2-40B4-BE49-F238E27FC236}">
                <a16:creationId xmlns:a16="http://schemas.microsoft.com/office/drawing/2014/main" id="{FB735E1A-923D-47D5-F207-D2C939A94C0A}"/>
              </a:ext>
            </a:extLst>
          </p:cNvPr>
          <p:cNvSpPr>
            <a:spLocks noGrp="1"/>
          </p:cNvSpPr>
          <p:nvPr>
            <p:ph idx="1"/>
          </p:nvPr>
        </p:nvSpPr>
        <p:spPr/>
        <p:txBody>
          <a:bodyPr/>
          <a:lstStyle/>
          <a:p>
            <a:r>
              <a:rPr lang="en-US" dirty="0"/>
              <a:t>Mouse lenses at 6 stages: E15, E18, P0, P3, P6, and P9</a:t>
            </a:r>
          </a:p>
          <a:p>
            <a:pPr lvl="1"/>
            <a:r>
              <a:rPr lang="en-US" dirty="0"/>
              <a:t>Several mice lenses pooled at each age to get enough protein</a:t>
            </a:r>
          </a:p>
          <a:p>
            <a:pPr lvl="1"/>
            <a:r>
              <a:rPr lang="en-US" dirty="0"/>
              <a:t>Each set of ages repeated 3 times (biological-like replicates)</a:t>
            </a:r>
          </a:p>
          <a:p>
            <a:r>
              <a:rPr lang="en-US" dirty="0"/>
              <a:t>Tandem mass tag (TMT) labeling, </a:t>
            </a:r>
            <a:r>
              <a:rPr lang="en-US" dirty="0" err="1"/>
              <a:t>Thermo</a:t>
            </a:r>
            <a:r>
              <a:rPr lang="en-US" dirty="0"/>
              <a:t> Lumos, SPS-MS3</a:t>
            </a:r>
          </a:p>
          <a:p>
            <a:pPr lvl="1"/>
            <a:r>
              <a:rPr lang="en-US" dirty="0"/>
              <a:t>TMT kit channel numbers (at that time) required 3 plexes (for each age set)</a:t>
            </a:r>
          </a:p>
          <a:p>
            <a:r>
              <a:rPr lang="en-US" dirty="0"/>
              <a:t>6 ages per TMT plex, 3 plexes, 24-fractions each</a:t>
            </a:r>
          </a:p>
          <a:p>
            <a:pPr lvl="1"/>
            <a:r>
              <a:rPr lang="en-US" dirty="0"/>
              <a:t>Deep proteome obtained</a:t>
            </a:r>
          </a:p>
          <a:p>
            <a:pPr lvl="1"/>
            <a:r>
              <a:rPr lang="en-US" dirty="0"/>
              <a:t>There were no common standard channels for combining plexes</a:t>
            </a:r>
          </a:p>
          <a:p>
            <a:pPr lvl="1"/>
            <a:r>
              <a:rPr lang="en-US" dirty="0"/>
              <a:t>Study design was balanced per plex</a:t>
            </a:r>
          </a:p>
        </p:txBody>
      </p:sp>
    </p:spTree>
    <p:extLst>
      <p:ext uri="{BB962C8B-B14F-4D97-AF65-F5344CB8AC3E}">
        <p14:creationId xmlns:p14="http://schemas.microsoft.com/office/powerpoint/2010/main" val="274551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423B-ED3D-474B-C750-CAD516712861}"/>
              </a:ext>
            </a:extLst>
          </p:cNvPr>
          <p:cNvSpPr>
            <a:spLocks noGrp="1"/>
          </p:cNvSpPr>
          <p:nvPr>
            <p:ph type="title"/>
          </p:nvPr>
        </p:nvSpPr>
        <p:spPr/>
        <p:txBody>
          <a:bodyPr/>
          <a:lstStyle/>
          <a:p>
            <a:pPr algn="ctr"/>
            <a:r>
              <a:rPr lang="en-US" b="1" dirty="0"/>
              <a:t>Normalization choice affects DE candidates</a:t>
            </a:r>
          </a:p>
        </p:txBody>
      </p:sp>
      <p:pic>
        <p:nvPicPr>
          <p:cNvPr id="3" name="Picture 2">
            <a:extLst>
              <a:ext uri="{FF2B5EF4-FFF2-40B4-BE49-F238E27FC236}">
                <a16:creationId xmlns:a16="http://schemas.microsoft.com/office/drawing/2014/main" id="{359D446C-51FE-6B96-E61A-68605AB188F2}"/>
              </a:ext>
            </a:extLst>
          </p:cNvPr>
          <p:cNvPicPr>
            <a:picLocks noChangeAspect="1"/>
          </p:cNvPicPr>
          <p:nvPr/>
        </p:nvPicPr>
        <p:blipFill>
          <a:blip r:embed="rId2"/>
          <a:stretch>
            <a:fillRect/>
          </a:stretch>
        </p:blipFill>
        <p:spPr>
          <a:xfrm>
            <a:off x="1222248" y="1709928"/>
            <a:ext cx="4800600" cy="4800600"/>
          </a:xfrm>
          <a:prstGeom prst="rect">
            <a:avLst/>
          </a:prstGeom>
        </p:spPr>
      </p:pic>
      <p:pic>
        <p:nvPicPr>
          <p:cNvPr id="4" name="Picture 3">
            <a:extLst>
              <a:ext uri="{FF2B5EF4-FFF2-40B4-BE49-F238E27FC236}">
                <a16:creationId xmlns:a16="http://schemas.microsoft.com/office/drawing/2014/main" id="{5B9AB1DF-3AAA-2CAB-0632-108BDDF65005}"/>
              </a:ext>
            </a:extLst>
          </p:cNvPr>
          <p:cNvPicPr>
            <a:picLocks noChangeAspect="1"/>
          </p:cNvPicPr>
          <p:nvPr/>
        </p:nvPicPr>
        <p:blipFill>
          <a:blip r:embed="rId3"/>
          <a:stretch>
            <a:fillRect/>
          </a:stretch>
        </p:blipFill>
        <p:spPr>
          <a:xfrm>
            <a:off x="6169154" y="1709928"/>
            <a:ext cx="4800600" cy="4800600"/>
          </a:xfrm>
          <a:prstGeom prst="rect">
            <a:avLst/>
          </a:prstGeom>
        </p:spPr>
      </p:pic>
      <p:sp>
        <p:nvSpPr>
          <p:cNvPr id="5" name="TextBox 4">
            <a:extLst>
              <a:ext uri="{FF2B5EF4-FFF2-40B4-BE49-F238E27FC236}">
                <a16:creationId xmlns:a16="http://schemas.microsoft.com/office/drawing/2014/main" id="{A8EB59B9-BD39-B3DC-13BB-873422510F5F}"/>
              </a:ext>
            </a:extLst>
          </p:cNvPr>
          <p:cNvSpPr txBox="1"/>
          <p:nvPr/>
        </p:nvSpPr>
        <p:spPr>
          <a:xfrm>
            <a:off x="2122842" y="6236208"/>
            <a:ext cx="2999411" cy="369332"/>
          </a:xfrm>
          <a:prstGeom prst="rect">
            <a:avLst/>
          </a:prstGeom>
          <a:noFill/>
        </p:spPr>
        <p:txBody>
          <a:bodyPr wrap="none" rtlCol="0">
            <a:spAutoFit/>
          </a:bodyPr>
          <a:lstStyle/>
          <a:p>
            <a:r>
              <a:rPr lang="en-US" dirty="0"/>
              <a:t>Intensity grand total matching</a:t>
            </a:r>
          </a:p>
        </p:txBody>
      </p:sp>
      <p:sp>
        <p:nvSpPr>
          <p:cNvPr id="6" name="TextBox 5">
            <a:extLst>
              <a:ext uri="{FF2B5EF4-FFF2-40B4-BE49-F238E27FC236}">
                <a16:creationId xmlns:a16="http://schemas.microsoft.com/office/drawing/2014/main" id="{729F0FA4-0EDB-5A77-C05C-BA8514EE302D}"/>
              </a:ext>
            </a:extLst>
          </p:cNvPr>
          <p:cNvSpPr txBox="1"/>
          <p:nvPr/>
        </p:nvSpPr>
        <p:spPr>
          <a:xfrm>
            <a:off x="7225143" y="6236208"/>
            <a:ext cx="2688621" cy="369332"/>
          </a:xfrm>
          <a:prstGeom prst="rect">
            <a:avLst/>
          </a:prstGeom>
          <a:noFill/>
        </p:spPr>
        <p:txBody>
          <a:bodyPr wrap="none" rtlCol="0">
            <a:spAutoFit/>
          </a:bodyPr>
          <a:lstStyle/>
          <a:p>
            <a:r>
              <a:rPr lang="en-US" dirty="0"/>
              <a:t>Median intensity matching</a:t>
            </a:r>
          </a:p>
        </p:txBody>
      </p:sp>
      <p:cxnSp>
        <p:nvCxnSpPr>
          <p:cNvPr id="8" name="Straight Connector 7">
            <a:extLst>
              <a:ext uri="{FF2B5EF4-FFF2-40B4-BE49-F238E27FC236}">
                <a16:creationId xmlns:a16="http://schemas.microsoft.com/office/drawing/2014/main" id="{1B5AF18B-2FE3-28BD-F9BB-C567B0F5F725}"/>
              </a:ext>
            </a:extLst>
          </p:cNvPr>
          <p:cNvCxnSpPr>
            <a:cxnSpLocks/>
          </p:cNvCxnSpPr>
          <p:nvPr/>
        </p:nvCxnSpPr>
        <p:spPr>
          <a:xfrm>
            <a:off x="1456944" y="4297680"/>
            <a:ext cx="4565904" cy="2651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C908F1-FD35-73FB-DC20-F534B4168AE5}"/>
              </a:ext>
            </a:extLst>
          </p:cNvPr>
          <p:cNvCxnSpPr>
            <a:cxnSpLocks/>
          </p:cNvCxnSpPr>
          <p:nvPr/>
        </p:nvCxnSpPr>
        <p:spPr>
          <a:xfrm>
            <a:off x="6455664" y="4499800"/>
            <a:ext cx="451409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01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70CD-2354-FBF6-DFA6-314E5E609437}"/>
              </a:ext>
            </a:extLst>
          </p:cNvPr>
          <p:cNvSpPr>
            <a:spLocks noGrp="1"/>
          </p:cNvSpPr>
          <p:nvPr>
            <p:ph type="title"/>
          </p:nvPr>
        </p:nvSpPr>
        <p:spPr/>
        <p:txBody>
          <a:bodyPr>
            <a:noAutofit/>
          </a:bodyPr>
          <a:lstStyle/>
          <a:p>
            <a:pPr algn="ctr"/>
            <a:r>
              <a:rPr lang="en-US" sz="4000" b="1" dirty="0"/>
              <a:t>Normalization choice affects ANOVA</a:t>
            </a:r>
            <a:br>
              <a:rPr lang="en-US" sz="4000" b="1" dirty="0"/>
            </a:br>
            <a:r>
              <a:rPr lang="en-US" sz="4000" b="1" dirty="0"/>
              <a:t>or pairwise comparison results</a:t>
            </a:r>
          </a:p>
        </p:txBody>
      </p:sp>
      <p:graphicFrame>
        <p:nvGraphicFramePr>
          <p:cNvPr id="4" name="Content Placeholder 3">
            <a:extLst>
              <a:ext uri="{FF2B5EF4-FFF2-40B4-BE49-F238E27FC236}">
                <a16:creationId xmlns:a16="http://schemas.microsoft.com/office/drawing/2014/main" id="{87552D4D-8E9A-3D1A-DDA5-324174BA940B}"/>
              </a:ext>
            </a:extLst>
          </p:cNvPr>
          <p:cNvGraphicFramePr>
            <a:graphicFrameLocks noGrp="1"/>
          </p:cNvGraphicFramePr>
          <p:nvPr>
            <p:ph idx="1"/>
            <p:extLst>
              <p:ext uri="{D42A27DB-BD31-4B8C-83A1-F6EECF244321}">
                <p14:modId xmlns:p14="http://schemas.microsoft.com/office/powerpoint/2010/main" val="698511513"/>
              </p:ext>
            </p:extLst>
          </p:nvPr>
        </p:nvGraphicFramePr>
        <p:xfrm>
          <a:off x="838200" y="2367163"/>
          <a:ext cx="10515600" cy="1752600"/>
        </p:xfrm>
        <a:graphic>
          <a:graphicData uri="http://schemas.openxmlformats.org/drawingml/2006/table">
            <a:tbl>
              <a:tblPr firstRow="1" bandRow="1">
                <a:tableStyleId>{5C22544A-7EE6-4342-B048-85BDC9FD1C3A}</a:tableStyleId>
              </a:tblPr>
              <a:tblGrid>
                <a:gridCol w="2384394">
                  <a:extLst>
                    <a:ext uri="{9D8B030D-6E8A-4147-A177-3AD203B41FA5}">
                      <a16:colId xmlns:a16="http://schemas.microsoft.com/office/drawing/2014/main" val="529065607"/>
                    </a:ext>
                  </a:extLst>
                </a:gridCol>
                <a:gridCol w="2210540">
                  <a:extLst>
                    <a:ext uri="{9D8B030D-6E8A-4147-A177-3AD203B41FA5}">
                      <a16:colId xmlns:a16="http://schemas.microsoft.com/office/drawing/2014/main" val="2250162943"/>
                    </a:ext>
                  </a:extLst>
                </a:gridCol>
                <a:gridCol w="1819922">
                  <a:extLst>
                    <a:ext uri="{9D8B030D-6E8A-4147-A177-3AD203B41FA5}">
                      <a16:colId xmlns:a16="http://schemas.microsoft.com/office/drawing/2014/main" val="1549031306"/>
                    </a:ext>
                  </a:extLst>
                </a:gridCol>
                <a:gridCol w="2254928">
                  <a:extLst>
                    <a:ext uri="{9D8B030D-6E8A-4147-A177-3AD203B41FA5}">
                      <a16:colId xmlns:a16="http://schemas.microsoft.com/office/drawing/2014/main" val="3748684248"/>
                    </a:ext>
                  </a:extLst>
                </a:gridCol>
                <a:gridCol w="1845816">
                  <a:extLst>
                    <a:ext uri="{9D8B030D-6E8A-4147-A177-3AD203B41FA5}">
                      <a16:colId xmlns:a16="http://schemas.microsoft.com/office/drawing/2014/main" val="3102959722"/>
                    </a:ext>
                  </a:extLst>
                </a:gridCol>
              </a:tblGrid>
              <a:tr h="370840">
                <a:tc>
                  <a:txBody>
                    <a:bodyPr/>
                    <a:lstStyle/>
                    <a:p>
                      <a:r>
                        <a:rPr lang="en-US" dirty="0"/>
                        <a:t>DE Candidate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722671598"/>
                  </a:ext>
                </a:extLst>
              </a:tr>
              <a:tr h="370840">
                <a:tc>
                  <a:txBody>
                    <a:bodyPr/>
                    <a:lstStyle/>
                    <a:p>
                      <a:r>
                        <a:rPr lang="en-US" b="1" dirty="0"/>
                        <a:t>Statistical Testing</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algn="ctr"/>
                      <a:r>
                        <a:rPr lang="en-US" b="1" dirty="0"/>
                        <a:t>DE Candidates</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DE Candidates</a:t>
                      </a:r>
                    </a:p>
                  </a:txBody>
                  <a:tcPr>
                    <a:solidFill>
                      <a:schemeClr val="accent1">
                        <a:lumMod val="60000"/>
                        <a:lumOff val="40000"/>
                      </a:schemeClr>
                    </a:solidFill>
                  </a:tcPr>
                </a:tc>
                <a:extLst>
                  <a:ext uri="{0D108BD9-81ED-4DB2-BD59-A6C34878D82A}">
                    <a16:rowId xmlns:a16="http://schemas.microsoft.com/office/drawing/2014/main" val="695679192"/>
                  </a:ext>
                </a:extLst>
              </a:tr>
              <a:tr h="370840">
                <a:tc>
                  <a:txBody>
                    <a:bodyPr/>
                    <a:lstStyle/>
                    <a:p>
                      <a:r>
                        <a:rPr lang="en-US" dirty="0"/>
                        <a:t>One-way ANOVA</a:t>
                      </a:r>
                    </a:p>
                  </a:txBody>
                  <a:tcPr/>
                </a:tc>
                <a:tc>
                  <a:txBody>
                    <a:bodyPr/>
                    <a:lstStyle/>
                    <a:p>
                      <a:pPr algn="ctr"/>
                      <a:r>
                        <a:rPr lang="en-US" dirty="0"/>
                        <a:t>1,024</a:t>
                      </a:r>
                    </a:p>
                  </a:txBody>
                  <a:tcPr/>
                </a:tc>
                <a:tc>
                  <a:txBody>
                    <a:bodyPr/>
                    <a:lstStyle/>
                    <a:p>
                      <a:pPr algn="ctr"/>
                      <a:r>
                        <a:rPr lang="en-US" dirty="0"/>
                        <a:t>3,226</a:t>
                      </a:r>
                    </a:p>
                  </a:txBody>
                  <a:tcPr/>
                </a:tc>
                <a:tc>
                  <a:txBody>
                    <a:bodyPr/>
                    <a:lstStyle/>
                    <a:p>
                      <a:pPr algn="ctr"/>
                      <a:r>
                        <a:rPr lang="en-US" dirty="0"/>
                        <a:t>2,373</a:t>
                      </a:r>
                    </a:p>
                  </a:txBody>
                  <a:tcPr/>
                </a:tc>
                <a:tc>
                  <a:txBody>
                    <a:bodyPr/>
                    <a:lstStyle/>
                    <a:p>
                      <a:pPr algn="ctr"/>
                      <a:r>
                        <a:rPr lang="en-US" dirty="0"/>
                        <a:t>1,877</a:t>
                      </a:r>
                    </a:p>
                  </a:txBody>
                  <a:tcPr/>
                </a:tc>
                <a:extLst>
                  <a:ext uri="{0D108BD9-81ED-4DB2-BD59-A6C34878D82A}">
                    <a16:rowId xmlns:a16="http://schemas.microsoft.com/office/drawing/2014/main" val="683548869"/>
                  </a:ext>
                </a:extLst>
              </a:tr>
              <a:tr h="370840">
                <a:tc>
                  <a:txBody>
                    <a:bodyPr/>
                    <a:lstStyle/>
                    <a:p>
                      <a:r>
                        <a:rPr lang="en-US" dirty="0"/>
                        <a:t>Younger -vs- older pairwise comparison</a:t>
                      </a:r>
                    </a:p>
                  </a:txBody>
                  <a:tcPr/>
                </a:tc>
                <a:tc>
                  <a:txBody>
                    <a:bodyPr/>
                    <a:lstStyle/>
                    <a:p>
                      <a:pPr algn="ctr"/>
                      <a:r>
                        <a:rPr lang="en-US" dirty="0"/>
                        <a:t>684</a:t>
                      </a:r>
                    </a:p>
                  </a:txBody>
                  <a:tcPr/>
                </a:tc>
                <a:tc>
                  <a:txBody>
                    <a:bodyPr/>
                    <a:lstStyle/>
                    <a:p>
                      <a:pPr algn="ctr"/>
                      <a:r>
                        <a:rPr lang="en-US" dirty="0"/>
                        <a:t>3,566</a:t>
                      </a:r>
                    </a:p>
                  </a:txBody>
                  <a:tcPr/>
                </a:tc>
                <a:tc>
                  <a:txBody>
                    <a:bodyPr/>
                    <a:lstStyle/>
                    <a:p>
                      <a:pPr algn="ctr"/>
                      <a:r>
                        <a:rPr lang="en-US" dirty="0"/>
                        <a:t>2,001</a:t>
                      </a:r>
                    </a:p>
                  </a:txBody>
                  <a:tcPr/>
                </a:tc>
                <a:tc>
                  <a:txBody>
                    <a:bodyPr/>
                    <a:lstStyle/>
                    <a:p>
                      <a:pPr algn="ctr"/>
                      <a:r>
                        <a:rPr lang="en-US" dirty="0"/>
                        <a:t>2,249</a:t>
                      </a:r>
                    </a:p>
                  </a:txBody>
                  <a:tcPr/>
                </a:tc>
                <a:extLst>
                  <a:ext uri="{0D108BD9-81ED-4DB2-BD59-A6C34878D82A}">
                    <a16:rowId xmlns:a16="http://schemas.microsoft.com/office/drawing/2014/main" val="1094662111"/>
                  </a:ext>
                </a:extLst>
              </a:tr>
            </a:tbl>
          </a:graphicData>
        </a:graphic>
      </p:graphicFrame>
      <p:graphicFrame>
        <p:nvGraphicFramePr>
          <p:cNvPr id="5" name="Table 4">
            <a:extLst>
              <a:ext uri="{FF2B5EF4-FFF2-40B4-BE49-F238E27FC236}">
                <a16:creationId xmlns:a16="http://schemas.microsoft.com/office/drawing/2014/main" id="{FEC00614-BDB6-21BA-0D8B-7AD99553FE0B}"/>
              </a:ext>
            </a:extLst>
          </p:cNvPr>
          <p:cNvGraphicFramePr>
            <a:graphicFrameLocks noGrp="1"/>
          </p:cNvGraphicFramePr>
          <p:nvPr>
            <p:extLst>
              <p:ext uri="{D42A27DB-BD31-4B8C-83A1-F6EECF244321}">
                <p14:modId xmlns:p14="http://schemas.microsoft.com/office/powerpoint/2010/main" val="3067457332"/>
              </p:ext>
            </p:extLst>
          </p:nvPr>
        </p:nvGraphicFramePr>
        <p:xfrm>
          <a:off x="838200" y="4677907"/>
          <a:ext cx="10515600" cy="1651000"/>
        </p:xfrm>
        <a:graphic>
          <a:graphicData uri="http://schemas.openxmlformats.org/drawingml/2006/table">
            <a:tbl>
              <a:tblPr firstRow="1" bandRow="1">
                <a:tableStyleId>{5C22544A-7EE6-4342-B048-85BDC9FD1C3A}</a:tableStyleId>
              </a:tblPr>
              <a:tblGrid>
                <a:gridCol w="2472559">
                  <a:extLst>
                    <a:ext uri="{9D8B030D-6E8A-4147-A177-3AD203B41FA5}">
                      <a16:colId xmlns:a16="http://schemas.microsoft.com/office/drawing/2014/main" val="2179935421"/>
                    </a:ext>
                  </a:extLst>
                </a:gridCol>
                <a:gridCol w="2122375">
                  <a:extLst>
                    <a:ext uri="{9D8B030D-6E8A-4147-A177-3AD203B41FA5}">
                      <a16:colId xmlns:a16="http://schemas.microsoft.com/office/drawing/2014/main" val="239999610"/>
                    </a:ext>
                  </a:extLst>
                </a:gridCol>
                <a:gridCol w="1819922">
                  <a:extLst>
                    <a:ext uri="{9D8B030D-6E8A-4147-A177-3AD203B41FA5}">
                      <a16:colId xmlns:a16="http://schemas.microsoft.com/office/drawing/2014/main" val="824724889"/>
                    </a:ext>
                  </a:extLst>
                </a:gridCol>
                <a:gridCol w="2254928">
                  <a:extLst>
                    <a:ext uri="{9D8B030D-6E8A-4147-A177-3AD203B41FA5}">
                      <a16:colId xmlns:a16="http://schemas.microsoft.com/office/drawing/2014/main" val="1977654043"/>
                    </a:ext>
                  </a:extLst>
                </a:gridCol>
                <a:gridCol w="1845816">
                  <a:extLst>
                    <a:ext uri="{9D8B030D-6E8A-4147-A177-3AD203B41FA5}">
                      <a16:colId xmlns:a16="http://schemas.microsoft.com/office/drawing/2014/main" val="3934158476"/>
                    </a:ext>
                  </a:extLst>
                </a:gridCol>
              </a:tblGrid>
              <a:tr h="370840">
                <a:tc>
                  <a:txBody>
                    <a:bodyPr/>
                    <a:lstStyle/>
                    <a:p>
                      <a:r>
                        <a:rPr lang="en-US" dirty="0"/>
                        <a:t>Direction of Abundance Change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091776182"/>
                  </a:ext>
                </a:extLst>
              </a:tr>
              <a:tr h="370840">
                <a:tc>
                  <a:txBody>
                    <a:bodyPr/>
                    <a:lstStyle/>
                    <a:p>
                      <a:r>
                        <a:rPr lang="en-US" b="1" dirty="0"/>
                        <a:t>Data</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extLst>
                  <a:ext uri="{0D108BD9-81ED-4DB2-BD59-A6C34878D82A}">
                    <a16:rowId xmlns:a16="http://schemas.microsoft.com/office/drawing/2014/main" val="298726584"/>
                  </a:ext>
                </a:extLst>
              </a:tr>
              <a:tr h="370840">
                <a:tc>
                  <a:txBody>
                    <a:bodyPr/>
                    <a:lstStyle/>
                    <a:p>
                      <a:r>
                        <a:rPr lang="en-US" dirty="0"/>
                        <a:t>Younger -vs- older pairwise comparison</a:t>
                      </a:r>
                    </a:p>
                  </a:txBody>
                  <a:tcPr/>
                </a:tc>
                <a:tc>
                  <a:txBody>
                    <a:bodyPr/>
                    <a:lstStyle/>
                    <a:p>
                      <a:pPr algn="ctr"/>
                      <a:r>
                        <a:rPr lang="en-US" dirty="0"/>
                        <a:t>3,914</a:t>
                      </a:r>
                    </a:p>
                  </a:txBody>
                  <a:tcPr/>
                </a:tc>
                <a:tc>
                  <a:txBody>
                    <a:bodyPr/>
                    <a:lstStyle/>
                    <a:p>
                      <a:pPr algn="ctr"/>
                      <a:r>
                        <a:rPr lang="en-US" dirty="0"/>
                        <a:t>336</a:t>
                      </a:r>
                    </a:p>
                  </a:txBody>
                  <a:tcPr/>
                </a:tc>
                <a:tc>
                  <a:txBody>
                    <a:bodyPr/>
                    <a:lstStyle/>
                    <a:p>
                      <a:pPr algn="ctr"/>
                      <a:r>
                        <a:rPr lang="en-US" dirty="0"/>
                        <a:t>2,118</a:t>
                      </a:r>
                    </a:p>
                  </a:txBody>
                  <a:tcPr/>
                </a:tc>
                <a:tc>
                  <a:txBody>
                    <a:bodyPr/>
                    <a:lstStyle/>
                    <a:p>
                      <a:pPr algn="ctr"/>
                      <a:r>
                        <a:rPr lang="en-US" dirty="0"/>
                        <a:t>2,132</a:t>
                      </a:r>
                    </a:p>
                  </a:txBody>
                  <a:tcPr/>
                </a:tc>
                <a:extLst>
                  <a:ext uri="{0D108BD9-81ED-4DB2-BD59-A6C34878D82A}">
                    <a16:rowId xmlns:a16="http://schemas.microsoft.com/office/drawing/2014/main" val="556054380"/>
                  </a:ext>
                </a:extLst>
              </a:tr>
            </a:tbl>
          </a:graphicData>
        </a:graphic>
      </p:graphicFrame>
    </p:spTree>
    <p:extLst>
      <p:ext uri="{BB962C8B-B14F-4D97-AF65-F5344CB8AC3E}">
        <p14:creationId xmlns:p14="http://schemas.microsoft.com/office/powerpoint/2010/main" val="18813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53E5-8804-C47F-D35D-A36732972601}"/>
              </a:ext>
            </a:extLst>
          </p:cNvPr>
          <p:cNvSpPr>
            <a:spLocks noGrp="1"/>
          </p:cNvSpPr>
          <p:nvPr>
            <p:ph type="title"/>
          </p:nvPr>
        </p:nvSpPr>
        <p:spPr>
          <a:xfrm>
            <a:off x="838200" y="207475"/>
            <a:ext cx="10515600" cy="1525819"/>
          </a:xfrm>
        </p:spPr>
        <p:txBody>
          <a:bodyPr/>
          <a:lstStyle/>
          <a:p>
            <a:pPr algn="ctr"/>
            <a:r>
              <a:rPr lang="en-US" b="1" dirty="0"/>
              <a:t>Intensity grand total matching (IRS only)</a:t>
            </a:r>
            <a:br>
              <a:rPr lang="en-US" b="1" dirty="0"/>
            </a:br>
            <a:r>
              <a:rPr lang="en-US" sz="2800" b="1" dirty="0"/>
              <a:t>First 6 samples (E15+E18) versus last 6 samples (P6+P9)</a:t>
            </a:r>
            <a:endParaRPr lang="en-US" b="1" dirty="0"/>
          </a:p>
        </p:txBody>
      </p:sp>
      <p:pic>
        <p:nvPicPr>
          <p:cNvPr id="3" name="Picture 2">
            <a:extLst>
              <a:ext uri="{FF2B5EF4-FFF2-40B4-BE49-F238E27FC236}">
                <a16:creationId xmlns:a16="http://schemas.microsoft.com/office/drawing/2014/main" id="{2EA2023D-C7AE-CF8F-1244-DA7F63401F95}"/>
              </a:ext>
            </a:extLst>
          </p:cNvPr>
          <p:cNvPicPr>
            <a:picLocks noChangeAspect="1"/>
          </p:cNvPicPr>
          <p:nvPr/>
        </p:nvPicPr>
        <p:blipFill>
          <a:blip r:embed="rId2"/>
          <a:stretch>
            <a:fillRect/>
          </a:stretch>
        </p:blipFill>
        <p:spPr>
          <a:xfrm>
            <a:off x="1193307" y="1509511"/>
            <a:ext cx="4800600" cy="4800600"/>
          </a:xfrm>
          <a:prstGeom prst="rect">
            <a:avLst/>
          </a:prstGeom>
        </p:spPr>
      </p:pic>
      <p:pic>
        <p:nvPicPr>
          <p:cNvPr id="4" name="Picture 3">
            <a:extLst>
              <a:ext uri="{FF2B5EF4-FFF2-40B4-BE49-F238E27FC236}">
                <a16:creationId xmlns:a16="http://schemas.microsoft.com/office/drawing/2014/main" id="{3C3418C3-B9EA-F151-07AA-FFFC8F167AEE}"/>
              </a:ext>
            </a:extLst>
          </p:cNvPr>
          <p:cNvPicPr>
            <a:picLocks noChangeAspect="1"/>
          </p:cNvPicPr>
          <p:nvPr/>
        </p:nvPicPr>
        <p:blipFill>
          <a:blip r:embed="rId3"/>
          <a:stretch>
            <a:fillRect/>
          </a:stretch>
        </p:blipFill>
        <p:spPr>
          <a:xfrm>
            <a:off x="6198095" y="1509511"/>
            <a:ext cx="4800600" cy="4800600"/>
          </a:xfrm>
          <a:prstGeom prst="rect">
            <a:avLst/>
          </a:prstGeom>
        </p:spPr>
      </p:pic>
      <p:sp>
        <p:nvSpPr>
          <p:cNvPr id="5" name="TextBox 4">
            <a:extLst>
              <a:ext uri="{FF2B5EF4-FFF2-40B4-BE49-F238E27FC236}">
                <a16:creationId xmlns:a16="http://schemas.microsoft.com/office/drawing/2014/main" id="{B3F52463-59F1-0B13-A733-A4D6169D9848}"/>
              </a:ext>
            </a:extLst>
          </p:cNvPr>
          <p:cNvSpPr txBox="1"/>
          <p:nvPr/>
        </p:nvSpPr>
        <p:spPr>
          <a:xfrm>
            <a:off x="8456352" y="2164834"/>
            <a:ext cx="857927" cy="369332"/>
          </a:xfrm>
          <a:prstGeom prst="rect">
            <a:avLst/>
          </a:prstGeom>
          <a:noFill/>
        </p:spPr>
        <p:txBody>
          <a:bodyPr wrap="none" rtlCol="0">
            <a:spAutoFit/>
          </a:bodyPr>
          <a:lstStyle/>
          <a:p>
            <a:r>
              <a:rPr lang="en-US" dirty="0"/>
              <a:t>152 Up</a:t>
            </a:r>
          </a:p>
        </p:txBody>
      </p:sp>
      <p:sp>
        <p:nvSpPr>
          <p:cNvPr id="6" name="TextBox 5">
            <a:extLst>
              <a:ext uri="{FF2B5EF4-FFF2-40B4-BE49-F238E27FC236}">
                <a16:creationId xmlns:a16="http://schemas.microsoft.com/office/drawing/2014/main" id="{6E64251D-6519-252C-BB9E-CF0EB00A52AB}"/>
              </a:ext>
            </a:extLst>
          </p:cNvPr>
          <p:cNvSpPr txBox="1"/>
          <p:nvPr/>
        </p:nvSpPr>
        <p:spPr>
          <a:xfrm>
            <a:off x="8228372" y="5000075"/>
            <a:ext cx="1313886" cy="369332"/>
          </a:xfrm>
          <a:prstGeom prst="rect">
            <a:avLst/>
          </a:prstGeom>
          <a:noFill/>
        </p:spPr>
        <p:txBody>
          <a:bodyPr wrap="none" rtlCol="0">
            <a:spAutoFit/>
          </a:bodyPr>
          <a:lstStyle/>
          <a:p>
            <a:r>
              <a:rPr lang="en-US" dirty="0"/>
              <a:t>3,414 Down</a:t>
            </a:r>
          </a:p>
        </p:txBody>
      </p:sp>
      <p:sp>
        <p:nvSpPr>
          <p:cNvPr id="7" name="TextBox 6">
            <a:extLst>
              <a:ext uri="{FF2B5EF4-FFF2-40B4-BE49-F238E27FC236}">
                <a16:creationId xmlns:a16="http://schemas.microsoft.com/office/drawing/2014/main" id="{F17512F4-752B-76EA-2F47-BB599761E894}"/>
              </a:ext>
            </a:extLst>
          </p:cNvPr>
          <p:cNvSpPr txBox="1"/>
          <p:nvPr/>
        </p:nvSpPr>
        <p:spPr>
          <a:xfrm>
            <a:off x="10040644" y="3593232"/>
            <a:ext cx="535724" cy="369332"/>
          </a:xfrm>
          <a:prstGeom prst="rect">
            <a:avLst/>
          </a:prstGeom>
          <a:noFill/>
        </p:spPr>
        <p:txBody>
          <a:bodyPr wrap="none" rtlCol="0">
            <a:spAutoFit/>
          </a:bodyPr>
          <a:lstStyle/>
          <a:p>
            <a:r>
              <a:rPr lang="en-US" dirty="0"/>
              <a:t>684</a:t>
            </a:r>
          </a:p>
        </p:txBody>
      </p:sp>
      <p:sp>
        <p:nvSpPr>
          <p:cNvPr id="8" name="TextBox 7">
            <a:extLst>
              <a:ext uri="{FF2B5EF4-FFF2-40B4-BE49-F238E27FC236}">
                <a16:creationId xmlns:a16="http://schemas.microsoft.com/office/drawing/2014/main" id="{83A7DDED-DC13-99C3-3BA8-B9E316E76438}"/>
              </a:ext>
            </a:extLst>
          </p:cNvPr>
          <p:cNvSpPr txBox="1"/>
          <p:nvPr/>
        </p:nvSpPr>
        <p:spPr>
          <a:xfrm>
            <a:off x="1261839" y="6252977"/>
            <a:ext cx="9872511" cy="400110"/>
          </a:xfrm>
          <a:prstGeom prst="rect">
            <a:avLst/>
          </a:prstGeom>
          <a:noFill/>
        </p:spPr>
        <p:txBody>
          <a:bodyPr wrap="none" rtlCol="0">
            <a:spAutoFit/>
          </a:bodyPr>
          <a:lstStyle/>
          <a:p>
            <a:pPr algn="ctr"/>
            <a:r>
              <a:rPr lang="en-US" sz="2000" dirty="0"/>
              <a:t>The 150+ “Up” proteins suggest mature fiber cell proteome is larger than prior work suggests</a:t>
            </a:r>
          </a:p>
        </p:txBody>
      </p:sp>
    </p:spTree>
    <p:extLst>
      <p:ext uri="{BB962C8B-B14F-4D97-AF65-F5344CB8AC3E}">
        <p14:creationId xmlns:p14="http://schemas.microsoft.com/office/powerpoint/2010/main" val="350393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43C6-A58F-2932-B715-F86D8C83C161}"/>
              </a:ext>
            </a:extLst>
          </p:cNvPr>
          <p:cNvSpPr>
            <a:spLocks noGrp="1"/>
          </p:cNvSpPr>
          <p:nvPr>
            <p:ph type="title"/>
          </p:nvPr>
        </p:nvSpPr>
        <p:spPr>
          <a:xfrm>
            <a:off x="838200" y="270535"/>
            <a:ext cx="10515600" cy="1325563"/>
          </a:xfrm>
        </p:spPr>
        <p:txBody>
          <a:bodyPr/>
          <a:lstStyle/>
          <a:p>
            <a:pPr algn="ctr"/>
            <a:r>
              <a:rPr lang="en-US" b="1" dirty="0"/>
              <a:t>TMM normalization after IRS</a:t>
            </a:r>
            <a:br>
              <a:rPr lang="en-US" b="1" dirty="0"/>
            </a:br>
            <a:r>
              <a:rPr lang="en-US" sz="2800" b="1" dirty="0"/>
              <a:t>First 6 (E15+E18) versus last 6 (P6+P9)</a:t>
            </a:r>
            <a:endParaRPr lang="en-US" b="1" dirty="0"/>
          </a:p>
        </p:txBody>
      </p:sp>
      <p:pic>
        <p:nvPicPr>
          <p:cNvPr id="3" name="Picture 2">
            <a:extLst>
              <a:ext uri="{FF2B5EF4-FFF2-40B4-BE49-F238E27FC236}">
                <a16:creationId xmlns:a16="http://schemas.microsoft.com/office/drawing/2014/main" id="{7DAC743C-C46C-28CF-9285-A3AC0DD7A64B}"/>
              </a:ext>
            </a:extLst>
          </p:cNvPr>
          <p:cNvPicPr>
            <a:picLocks noChangeAspect="1"/>
          </p:cNvPicPr>
          <p:nvPr/>
        </p:nvPicPr>
        <p:blipFill>
          <a:blip r:embed="rId2"/>
          <a:stretch>
            <a:fillRect/>
          </a:stretch>
        </p:blipFill>
        <p:spPr>
          <a:xfrm>
            <a:off x="1265808" y="1513601"/>
            <a:ext cx="4800600" cy="4800600"/>
          </a:xfrm>
          <a:prstGeom prst="rect">
            <a:avLst/>
          </a:prstGeom>
        </p:spPr>
      </p:pic>
      <p:pic>
        <p:nvPicPr>
          <p:cNvPr id="4" name="Picture 3">
            <a:extLst>
              <a:ext uri="{FF2B5EF4-FFF2-40B4-BE49-F238E27FC236}">
                <a16:creationId xmlns:a16="http://schemas.microsoft.com/office/drawing/2014/main" id="{23936C43-0ACA-287F-59F2-E93999DD9CD2}"/>
              </a:ext>
            </a:extLst>
          </p:cNvPr>
          <p:cNvPicPr>
            <a:picLocks noChangeAspect="1"/>
          </p:cNvPicPr>
          <p:nvPr/>
        </p:nvPicPr>
        <p:blipFill>
          <a:blip r:embed="rId3"/>
          <a:stretch>
            <a:fillRect/>
          </a:stretch>
        </p:blipFill>
        <p:spPr>
          <a:xfrm>
            <a:off x="6309804" y="1512014"/>
            <a:ext cx="4800600" cy="4800600"/>
          </a:xfrm>
          <a:prstGeom prst="rect">
            <a:avLst/>
          </a:prstGeom>
        </p:spPr>
      </p:pic>
      <p:sp>
        <p:nvSpPr>
          <p:cNvPr id="5" name="TextBox 4">
            <a:extLst>
              <a:ext uri="{FF2B5EF4-FFF2-40B4-BE49-F238E27FC236}">
                <a16:creationId xmlns:a16="http://schemas.microsoft.com/office/drawing/2014/main" id="{C0CD12D4-78D0-4DC1-EC0A-99D99750C4DF}"/>
              </a:ext>
            </a:extLst>
          </p:cNvPr>
          <p:cNvSpPr txBox="1"/>
          <p:nvPr/>
        </p:nvSpPr>
        <p:spPr>
          <a:xfrm>
            <a:off x="8575829" y="2154525"/>
            <a:ext cx="1032655" cy="369332"/>
          </a:xfrm>
          <a:prstGeom prst="rect">
            <a:avLst/>
          </a:prstGeom>
          <a:noFill/>
        </p:spPr>
        <p:txBody>
          <a:bodyPr wrap="none" rtlCol="0">
            <a:spAutoFit/>
          </a:bodyPr>
          <a:lstStyle/>
          <a:p>
            <a:r>
              <a:rPr lang="en-US" dirty="0"/>
              <a:t>1,081 Up</a:t>
            </a:r>
          </a:p>
        </p:txBody>
      </p:sp>
      <p:sp>
        <p:nvSpPr>
          <p:cNvPr id="6" name="TextBox 5">
            <a:extLst>
              <a:ext uri="{FF2B5EF4-FFF2-40B4-BE49-F238E27FC236}">
                <a16:creationId xmlns:a16="http://schemas.microsoft.com/office/drawing/2014/main" id="{8E00BEA5-6FF6-D4F6-51FC-5F6E823E5163}"/>
              </a:ext>
            </a:extLst>
          </p:cNvPr>
          <p:cNvSpPr txBox="1"/>
          <p:nvPr/>
        </p:nvSpPr>
        <p:spPr>
          <a:xfrm>
            <a:off x="8435213" y="4978132"/>
            <a:ext cx="1313886" cy="369332"/>
          </a:xfrm>
          <a:prstGeom prst="rect">
            <a:avLst/>
          </a:prstGeom>
          <a:noFill/>
        </p:spPr>
        <p:txBody>
          <a:bodyPr wrap="none" rtlCol="0">
            <a:spAutoFit/>
          </a:bodyPr>
          <a:lstStyle/>
          <a:p>
            <a:r>
              <a:rPr lang="en-US" dirty="0"/>
              <a:t>1,168 Down</a:t>
            </a:r>
          </a:p>
        </p:txBody>
      </p:sp>
      <p:sp>
        <p:nvSpPr>
          <p:cNvPr id="7" name="TextBox 6">
            <a:extLst>
              <a:ext uri="{FF2B5EF4-FFF2-40B4-BE49-F238E27FC236}">
                <a16:creationId xmlns:a16="http://schemas.microsoft.com/office/drawing/2014/main" id="{803A03E0-1920-1DD8-3FCF-3B1D56E882CE}"/>
              </a:ext>
            </a:extLst>
          </p:cNvPr>
          <p:cNvSpPr txBox="1"/>
          <p:nvPr/>
        </p:nvSpPr>
        <p:spPr>
          <a:xfrm flipH="1">
            <a:off x="9996256" y="3901808"/>
            <a:ext cx="710214" cy="369332"/>
          </a:xfrm>
          <a:prstGeom prst="rect">
            <a:avLst/>
          </a:prstGeom>
          <a:noFill/>
        </p:spPr>
        <p:txBody>
          <a:bodyPr wrap="square" rtlCol="0">
            <a:spAutoFit/>
          </a:bodyPr>
          <a:lstStyle/>
          <a:p>
            <a:r>
              <a:rPr lang="en-US" dirty="0"/>
              <a:t>2,001</a:t>
            </a:r>
          </a:p>
        </p:txBody>
      </p:sp>
      <p:sp>
        <p:nvSpPr>
          <p:cNvPr id="8" name="TextBox 7">
            <a:extLst>
              <a:ext uri="{FF2B5EF4-FFF2-40B4-BE49-F238E27FC236}">
                <a16:creationId xmlns:a16="http://schemas.microsoft.com/office/drawing/2014/main" id="{E32CAA4D-1E17-AE53-E9E7-3DCF5D0BCFC8}"/>
              </a:ext>
            </a:extLst>
          </p:cNvPr>
          <p:cNvSpPr txBox="1"/>
          <p:nvPr/>
        </p:nvSpPr>
        <p:spPr>
          <a:xfrm>
            <a:off x="1739834" y="6221191"/>
            <a:ext cx="9139939" cy="400110"/>
          </a:xfrm>
          <a:prstGeom prst="rect">
            <a:avLst/>
          </a:prstGeom>
          <a:noFill/>
        </p:spPr>
        <p:txBody>
          <a:bodyPr wrap="none" rtlCol="0">
            <a:spAutoFit/>
          </a:bodyPr>
          <a:lstStyle/>
          <a:p>
            <a:pPr algn="ctr"/>
            <a:r>
              <a:rPr lang="en-US" sz="2000" dirty="0"/>
              <a:t>TMM normalization categorizes developing lens proteins more equitably into 3 groups</a:t>
            </a:r>
          </a:p>
        </p:txBody>
      </p:sp>
    </p:spTree>
    <p:extLst>
      <p:ext uri="{BB962C8B-B14F-4D97-AF65-F5344CB8AC3E}">
        <p14:creationId xmlns:p14="http://schemas.microsoft.com/office/powerpoint/2010/main" val="267332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4B25-9CEA-AF09-4C3D-4A175FC046E1}"/>
              </a:ext>
            </a:extLst>
          </p:cNvPr>
          <p:cNvSpPr>
            <a:spLocks noGrp="1"/>
          </p:cNvSpPr>
          <p:nvPr>
            <p:ph type="title"/>
          </p:nvPr>
        </p:nvSpPr>
        <p:spPr>
          <a:xfrm>
            <a:off x="704193" y="365125"/>
            <a:ext cx="10836166" cy="1232447"/>
          </a:xfrm>
        </p:spPr>
        <p:txBody>
          <a:bodyPr>
            <a:normAutofit/>
          </a:bodyPr>
          <a:lstStyle/>
          <a:p>
            <a:pPr algn="ctr"/>
            <a:r>
              <a:rPr lang="en-US" sz="4000" b="1" dirty="0"/>
              <a:t>log2 fold-change distributions by significance cuts</a:t>
            </a:r>
          </a:p>
        </p:txBody>
      </p:sp>
      <p:pic>
        <p:nvPicPr>
          <p:cNvPr id="3" name="Picture 2">
            <a:extLst>
              <a:ext uri="{FF2B5EF4-FFF2-40B4-BE49-F238E27FC236}">
                <a16:creationId xmlns:a16="http://schemas.microsoft.com/office/drawing/2014/main" id="{6679132A-D808-6409-74EB-AC4266502A0A}"/>
              </a:ext>
            </a:extLst>
          </p:cNvPr>
          <p:cNvPicPr>
            <a:picLocks noChangeAspect="1"/>
          </p:cNvPicPr>
          <p:nvPr/>
        </p:nvPicPr>
        <p:blipFill>
          <a:blip r:embed="rId2"/>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D0F52D7F-5278-96A3-1901-3DE6D260B69A}"/>
              </a:ext>
            </a:extLst>
          </p:cNvPr>
          <p:cNvPicPr>
            <a:picLocks noChangeAspect="1"/>
          </p:cNvPicPr>
          <p:nvPr/>
        </p:nvPicPr>
        <p:blipFill>
          <a:blip r:embed="rId3"/>
          <a:stretch>
            <a:fillRect/>
          </a:stretch>
        </p:blipFill>
        <p:spPr>
          <a:xfrm>
            <a:off x="6096000" y="1714500"/>
            <a:ext cx="5143500" cy="5143500"/>
          </a:xfrm>
          <a:prstGeom prst="rect">
            <a:avLst/>
          </a:prstGeom>
        </p:spPr>
      </p:pic>
    </p:spTree>
    <p:extLst>
      <p:ext uri="{BB962C8B-B14F-4D97-AF65-F5344CB8AC3E}">
        <p14:creationId xmlns:p14="http://schemas.microsoft.com/office/powerpoint/2010/main" val="266651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BE1-FE68-66D8-A8D4-7EADC6E3AA53}"/>
              </a:ext>
            </a:extLst>
          </p:cNvPr>
          <p:cNvSpPr>
            <a:spLocks noGrp="1"/>
          </p:cNvSpPr>
          <p:nvPr>
            <p:ph type="title"/>
          </p:nvPr>
        </p:nvSpPr>
        <p:spPr/>
        <p:txBody>
          <a:bodyPr/>
          <a:lstStyle/>
          <a:p>
            <a:pPr algn="ctr"/>
            <a:r>
              <a:rPr lang="en-US" b="1" dirty="0"/>
              <a:t>DE candidates by significance cuts</a:t>
            </a:r>
          </a:p>
        </p:txBody>
      </p:sp>
      <p:pic>
        <p:nvPicPr>
          <p:cNvPr id="3" name="Picture 2">
            <a:extLst>
              <a:ext uri="{FF2B5EF4-FFF2-40B4-BE49-F238E27FC236}">
                <a16:creationId xmlns:a16="http://schemas.microsoft.com/office/drawing/2014/main" id="{8C6D7258-040B-9EB7-AC22-4FF7C60E85BD}"/>
              </a:ext>
            </a:extLst>
          </p:cNvPr>
          <p:cNvPicPr>
            <a:picLocks noChangeAspect="1"/>
          </p:cNvPicPr>
          <p:nvPr/>
        </p:nvPicPr>
        <p:blipFill>
          <a:blip r:embed="rId3"/>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BAF659C4-8680-3DC7-F545-D412C9652BAD}"/>
              </a:ext>
            </a:extLst>
          </p:cNvPr>
          <p:cNvPicPr>
            <a:picLocks noChangeAspect="1"/>
          </p:cNvPicPr>
          <p:nvPr/>
        </p:nvPicPr>
        <p:blipFill>
          <a:blip r:embed="rId4"/>
          <a:stretch>
            <a:fillRect/>
          </a:stretch>
        </p:blipFill>
        <p:spPr>
          <a:xfrm>
            <a:off x="6096000" y="1714500"/>
            <a:ext cx="5143500" cy="5143500"/>
          </a:xfrm>
          <a:prstGeom prst="rect">
            <a:avLst/>
          </a:prstGeom>
        </p:spPr>
      </p:pic>
      <p:sp>
        <p:nvSpPr>
          <p:cNvPr id="5" name="TextBox 4">
            <a:extLst>
              <a:ext uri="{FF2B5EF4-FFF2-40B4-BE49-F238E27FC236}">
                <a16:creationId xmlns:a16="http://schemas.microsoft.com/office/drawing/2014/main" id="{34BBF879-88D4-DFC9-ED8D-8FF817961853}"/>
              </a:ext>
            </a:extLst>
          </p:cNvPr>
          <p:cNvSpPr txBox="1"/>
          <p:nvPr/>
        </p:nvSpPr>
        <p:spPr>
          <a:xfrm>
            <a:off x="9172045" y="6036815"/>
            <a:ext cx="710451" cy="369332"/>
          </a:xfrm>
          <a:prstGeom prst="rect">
            <a:avLst/>
          </a:prstGeom>
          <a:solidFill>
            <a:schemeClr val="bg1"/>
          </a:solidFill>
        </p:spPr>
        <p:txBody>
          <a:bodyPr wrap="none" rtlCol="0">
            <a:spAutoFit/>
          </a:bodyPr>
          <a:lstStyle/>
          <a:p>
            <a:r>
              <a:rPr lang="en-US" dirty="0"/>
              <a:t>1,740</a:t>
            </a:r>
          </a:p>
        </p:txBody>
      </p:sp>
      <p:sp>
        <p:nvSpPr>
          <p:cNvPr id="6" name="TextBox 5">
            <a:extLst>
              <a:ext uri="{FF2B5EF4-FFF2-40B4-BE49-F238E27FC236}">
                <a16:creationId xmlns:a16="http://schemas.microsoft.com/office/drawing/2014/main" id="{EF01A630-86AD-E47E-8E04-14715E442EAF}"/>
              </a:ext>
            </a:extLst>
          </p:cNvPr>
          <p:cNvSpPr txBox="1"/>
          <p:nvPr/>
        </p:nvSpPr>
        <p:spPr>
          <a:xfrm>
            <a:off x="7141980" y="6036815"/>
            <a:ext cx="535724" cy="369332"/>
          </a:xfrm>
          <a:prstGeom prst="rect">
            <a:avLst/>
          </a:prstGeom>
          <a:solidFill>
            <a:schemeClr val="bg1"/>
          </a:solidFill>
        </p:spPr>
        <p:txBody>
          <a:bodyPr wrap="none" rtlCol="0">
            <a:spAutoFit/>
          </a:bodyPr>
          <a:lstStyle/>
          <a:p>
            <a:r>
              <a:rPr lang="en-US" dirty="0"/>
              <a:t>261</a:t>
            </a:r>
          </a:p>
        </p:txBody>
      </p:sp>
      <p:sp>
        <p:nvSpPr>
          <p:cNvPr id="7" name="TextBox 6">
            <a:extLst>
              <a:ext uri="{FF2B5EF4-FFF2-40B4-BE49-F238E27FC236}">
                <a16:creationId xmlns:a16="http://schemas.microsoft.com/office/drawing/2014/main" id="{94EC2090-66C0-54A8-1C55-665A998D07D0}"/>
              </a:ext>
            </a:extLst>
          </p:cNvPr>
          <p:cNvSpPr txBox="1"/>
          <p:nvPr/>
        </p:nvSpPr>
        <p:spPr>
          <a:xfrm>
            <a:off x="9259408" y="3690992"/>
            <a:ext cx="535724" cy="369332"/>
          </a:xfrm>
          <a:prstGeom prst="rect">
            <a:avLst/>
          </a:prstGeom>
          <a:solidFill>
            <a:schemeClr val="bg1"/>
          </a:solidFill>
        </p:spPr>
        <p:txBody>
          <a:bodyPr wrap="none" rtlCol="0">
            <a:spAutoFit/>
          </a:bodyPr>
          <a:lstStyle/>
          <a:p>
            <a:r>
              <a:rPr lang="en-US" dirty="0"/>
              <a:t>459</a:t>
            </a:r>
          </a:p>
        </p:txBody>
      </p:sp>
      <p:sp>
        <p:nvSpPr>
          <p:cNvPr id="8" name="TextBox 7">
            <a:extLst>
              <a:ext uri="{FF2B5EF4-FFF2-40B4-BE49-F238E27FC236}">
                <a16:creationId xmlns:a16="http://schemas.microsoft.com/office/drawing/2014/main" id="{CF25E999-4EC1-B684-0819-3648D489364C}"/>
              </a:ext>
            </a:extLst>
          </p:cNvPr>
          <p:cNvSpPr txBox="1"/>
          <p:nvPr/>
        </p:nvSpPr>
        <p:spPr>
          <a:xfrm>
            <a:off x="7054616" y="3763545"/>
            <a:ext cx="710451" cy="369332"/>
          </a:xfrm>
          <a:prstGeom prst="rect">
            <a:avLst/>
          </a:prstGeom>
          <a:solidFill>
            <a:schemeClr val="bg1"/>
          </a:solidFill>
        </p:spPr>
        <p:txBody>
          <a:bodyPr wrap="none" rtlCol="0">
            <a:spAutoFit/>
          </a:bodyPr>
          <a:lstStyle/>
          <a:p>
            <a:r>
              <a:rPr lang="en-US" dirty="0"/>
              <a:t>1,790</a:t>
            </a:r>
          </a:p>
        </p:txBody>
      </p:sp>
      <p:sp>
        <p:nvSpPr>
          <p:cNvPr id="9" name="TextBox 8">
            <a:extLst>
              <a:ext uri="{FF2B5EF4-FFF2-40B4-BE49-F238E27FC236}">
                <a16:creationId xmlns:a16="http://schemas.microsoft.com/office/drawing/2014/main" id="{353ED31E-2BC5-3E0B-9E6E-D00392661E57}"/>
              </a:ext>
            </a:extLst>
          </p:cNvPr>
          <p:cNvSpPr txBox="1"/>
          <p:nvPr/>
        </p:nvSpPr>
        <p:spPr>
          <a:xfrm>
            <a:off x="4009309" y="6036815"/>
            <a:ext cx="535724" cy="369332"/>
          </a:xfrm>
          <a:prstGeom prst="rect">
            <a:avLst/>
          </a:prstGeom>
          <a:solidFill>
            <a:schemeClr val="bg1"/>
          </a:solidFill>
        </p:spPr>
        <p:txBody>
          <a:bodyPr wrap="none" rtlCol="0">
            <a:spAutoFit/>
          </a:bodyPr>
          <a:lstStyle/>
          <a:p>
            <a:r>
              <a:rPr lang="en-US" dirty="0"/>
              <a:t>556</a:t>
            </a:r>
          </a:p>
        </p:txBody>
      </p:sp>
      <p:sp>
        <p:nvSpPr>
          <p:cNvPr id="10" name="TextBox 9">
            <a:extLst>
              <a:ext uri="{FF2B5EF4-FFF2-40B4-BE49-F238E27FC236}">
                <a16:creationId xmlns:a16="http://schemas.microsoft.com/office/drawing/2014/main" id="{99DE6520-2F1C-D2E1-4370-3F4F59E5DE53}"/>
              </a:ext>
            </a:extLst>
          </p:cNvPr>
          <p:cNvSpPr txBox="1"/>
          <p:nvPr/>
        </p:nvSpPr>
        <p:spPr>
          <a:xfrm>
            <a:off x="1979244" y="6036815"/>
            <a:ext cx="535724" cy="369332"/>
          </a:xfrm>
          <a:prstGeom prst="rect">
            <a:avLst/>
          </a:prstGeom>
          <a:solidFill>
            <a:schemeClr val="bg1"/>
          </a:solidFill>
        </p:spPr>
        <p:txBody>
          <a:bodyPr wrap="none" rtlCol="0">
            <a:spAutoFit/>
          </a:bodyPr>
          <a:lstStyle/>
          <a:p>
            <a:r>
              <a:rPr lang="en-US" dirty="0"/>
              <a:t>128</a:t>
            </a:r>
          </a:p>
        </p:txBody>
      </p:sp>
      <p:sp>
        <p:nvSpPr>
          <p:cNvPr id="11" name="TextBox 10">
            <a:extLst>
              <a:ext uri="{FF2B5EF4-FFF2-40B4-BE49-F238E27FC236}">
                <a16:creationId xmlns:a16="http://schemas.microsoft.com/office/drawing/2014/main" id="{1DBD21F1-3B02-C28D-2BB1-45EE197374C1}"/>
              </a:ext>
            </a:extLst>
          </p:cNvPr>
          <p:cNvSpPr txBox="1"/>
          <p:nvPr/>
        </p:nvSpPr>
        <p:spPr>
          <a:xfrm>
            <a:off x="4096672" y="3690992"/>
            <a:ext cx="535724" cy="369332"/>
          </a:xfrm>
          <a:prstGeom prst="rect">
            <a:avLst/>
          </a:prstGeom>
          <a:solidFill>
            <a:schemeClr val="bg1"/>
          </a:solidFill>
        </p:spPr>
        <p:txBody>
          <a:bodyPr wrap="none" rtlCol="0">
            <a:spAutoFit/>
          </a:bodyPr>
          <a:lstStyle/>
          <a:p>
            <a:r>
              <a:rPr lang="en-US" dirty="0"/>
              <a:t>313</a:t>
            </a:r>
          </a:p>
        </p:txBody>
      </p:sp>
      <p:sp>
        <p:nvSpPr>
          <p:cNvPr id="12" name="TextBox 11">
            <a:extLst>
              <a:ext uri="{FF2B5EF4-FFF2-40B4-BE49-F238E27FC236}">
                <a16:creationId xmlns:a16="http://schemas.microsoft.com/office/drawing/2014/main" id="{B954BDC7-605D-ADE6-44DC-4331859AE271}"/>
              </a:ext>
            </a:extLst>
          </p:cNvPr>
          <p:cNvSpPr txBox="1"/>
          <p:nvPr/>
        </p:nvSpPr>
        <p:spPr>
          <a:xfrm>
            <a:off x="1891880" y="3763545"/>
            <a:ext cx="710451" cy="369332"/>
          </a:xfrm>
          <a:prstGeom prst="rect">
            <a:avLst/>
          </a:prstGeom>
          <a:solidFill>
            <a:schemeClr val="bg1"/>
          </a:solidFill>
        </p:spPr>
        <p:txBody>
          <a:bodyPr wrap="none" rtlCol="0">
            <a:spAutoFit/>
          </a:bodyPr>
          <a:lstStyle/>
          <a:p>
            <a:r>
              <a:rPr lang="en-US" dirty="0"/>
              <a:t>3,253</a:t>
            </a:r>
          </a:p>
        </p:txBody>
      </p:sp>
    </p:spTree>
    <p:extLst>
      <p:ext uri="{BB962C8B-B14F-4D97-AF65-F5344CB8AC3E}">
        <p14:creationId xmlns:p14="http://schemas.microsoft.com/office/powerpoint/2010/main" val="341350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0767-3DAE-596C-F9F5-51D06852D98D}"/>
              </a:ext>
            </a:extLst>
          </p:cNvPr>
          <p:cNvSpPr>
            <a:spLocks noGrp="1"/>
          </p:cNvSpPr>
          <p:nvPr>
            <p:ph type="title"/>
          </p:nvPr>
        </p:nvSpPr>
        <p:spPr/>
        <p:txBody>
          <a:bodyPr/>
          <a:lstStyle/>
          <a:p>
            <a:pPr algn="ctr"/>
            <a:r>
              <a:rPr lang="en-US" b="1" dirty="0"/>
              <a:t>Proteome changes with age</a:t>
            </a:r>
          </a:p>
        </p:txBody>
      </p:sp>
      <p:sp>
        <p:nvSpPr>
          <p:cNvPr id="3" name="Content Placeholder 2">
            <a:extLst>
              <a:ext uri="{FF2B5EF4-FFF2-40B4-BE49-F238E27FC236}">
                <a16:creationId xmlns:a16="http://schemas.microsoft.com/office/drawing/2014/main" id="{7BB51323-1C05-EDC2-BA6E-2118897E7B04}"/>
              </a:ext>
            </a:extLst>
          </p:cNvPr>
          <p:cNvSpPr>
            <a:spLocks noGrp="1"/>
          </p:cNvSpPr>
          <p:nvPr>
            <p:ph idx="1"/>
          </p:nvPr>
        </p:nvSpPr>
        <p:spPr/>
        <p:txBody>
          <a:bodyPr/>
          <a:lstStyle/>
          <a:p>
            <a:r>
              <a:rPr lang="en-US" dirty="0"/>
              <a:t>Visualizing time course studies is challenging</a:t>
            </a:r>
          </a:p>
          <a:p>
            <a:r>
              <a:rPr lang="en-US" dirty="0"/>
              <a:t>What metric summarizes proteomes?</a:t>
            </a:r>
          </a:p>
          <a:p>
            <a:pPr lvl="1"/>
            <a:r>
              <a:rPr lang="en-US" dirty="0"/>
              <a:t>Clustering?</a:t>
            </a:r>
          </a:p>
          <a:p>
            <a:pPr lvl="1"/>
            <a:r>
              <a:rPr lang="en-US" dirty="0"/>
              <a:t>Heat maps?</a:t>
            </a:r>
          </a:p>
          <a:p>
            <a:pPr lvl="1"/>
            <a:r>
              <a:rPr lang="en-US" dirty="0"/>
              <a:t>Cumulative distribution functions?</a:t>
            </a:r>
          </a:p>
          <a:p>
            <a:r>
              <a:rPr lang="en-US" dirty="0"/>
              <a:t>What abundance change patterns classify proteins into groups?</a:t>
            </a:r>
          </a:p>
          <a:p>
            <a:pPr lvl="1"/>
            <a:r>
              <a:rPr lang="en-US" dirty="0"/>
              <a:t>Are large positive changes over-expression of lens proteins?</a:t>
            </a:r>
          </a:p>
          <a:p>
            <a:pPr lvl="1"/>
            <a:r>
              <a:rPr lang="en-US" dirty="0"/>
              <a:t>Do epithelial proteins have large negative changes?</a:t>
            </a:r>
          </a:p>
        </p:txBody>
      </p:sp>
    </p:spTree>
    <p:extLst>
      <p:ext uri="{BB962C8B-B14F-4D97-AF65-F5344CB8AC3E}">
        <p14:creationId xmlns:p14="http://schemas.microsoft.com/office/powerpoint/2010/main" val="371022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a:xfrm>
            <a:off x="549779" y="339487"/>
            <a:ext cx="11092442" cy="1325563"/>
          </a:xfrm>
        </p:spPr>
        <p:txBody>
          <a:bodyPr>
            <a:normAutofit/>
          </a:bodyPr>
          <a:lstStyle/>
          <a:p>
            <a:pPr algn="ctr"/>
            <a:r>
              <a:rPr lang="en-US" sz="4000" b="1" dirty="0"/>
              <a:t>Cumulative relative abundances show age grouping</a:t>
            </a:r>
          </a:p>
        </p:txBody>
      </p:sp>
      <p:pic>
        <p:nvPicPr>
          <p:cNvPr id="12" name="Picture 11">
            <a:extLst>
              <a:ext uri="{FF2B5EF4-FFF2-40B4-BE49-F238E27FC236}">
                <a16:creationId xmlns:a16="http://schemas.microsoft.com/office/drawing/2014/main" id="{F4EF0679-8C53-68AD-1DF1-56E9B2170313}"/>
              </a:ext>
            </a:extLst>
          </p:cNvPr>
          <p:cNvPicPr>
            <a:picLocks noChangeAspect="1"/>
          </p:cNvPicPr>
          <p:nvPr/>
        </p:nvPicPr>
        <p:blipFill>
          <a:blip r:embed="rId2"/>
          <a:stretch>
            <a:fillRect/>
          </a:stretch>
        </p:blipFill>
        <p:spPr>
          <a:xfrm>
            <a:off x="5791197" y="2230877"/>
            <a:ext cx="5783580" cy="4046220"/>
          </a:xfrm>
          <a:prstGeom prst="rect">
            <a:avLst/>
          </a:prstGeom>
        </p:spPr>
      </p:pic>
      <p:sp>
        <p:nvSpPr>
          <p:cNvPr id="13" name="TextBox 12">
            <a:extLst>
              <a:ext uri="{FF2B5EF4-FFF2-40B4-BE49-F238E27FC236}">
                <a16:creationId xmlns:a16="http://schemas.microsoft.com/office/drawing/2014/main" id="{C9C18B3B-5E9F-441C-3866-6AFAC63CDE34}"/>
              </a:ext>
            </a:extLst>
          </p:cNvPr>
          <p:cNvSpPr txBox="1"/>
          <p:nvPr/>
        </p:nvSpPr>
        <p:spPr>
          <a:xfrm>
            <a:off x="771040" y="2230877"/>
            <a:ext cx="5020157"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most intense proteins are</a:t>
            </a:r>
            <a:br>
              <a:rPr lang="en-US" sz="2400" dirty="0"/>
            </a:br>
            <a:r>
              <a:rPr lang="en-US" sz="2400" dirty="0"/>
              <a:t>ranked by decreasing abundance </a:t>
            </a:r>
            <a:br>
              <a:rPr lang="en-US" sz="2400" dirty="0"/>
            </a:br>
            <a:r>
              <a:rPr lang="en-US" sz="2400" dirty="0"/>
              <a:t>for each age</a:t>
            </a:r>
          </a:p>
          <a:p>
            <a:pPr marL="285750" indent="-285750">
              <a:buFont typeface="Arial" panose="020B0604020202020204" pitchFamily="34" charset="0"/>
              <a:buChar char="•"/>
            </a:pPr>
            <a:r>
              <a:rPr lang="en-US" sz="2400" dirty="0"/>
              <a:t>Cumulative total intensity computed</a:t>
            </a:r>
          </a:p>
          <a:p>
            <a:pPr marL="285750" indent="-285750">
              <a:buFont typeface="Arial" panose="020B0604020202020204" pitchFamily="34" charset="0"/>
              <a:buChar char="•"/>
            </a:pPr>
            <a:r>
              <a:rPr lang="en-US" sz="2400" dirty="0"/>
              <a:t>Cumulative abundance plotted as %</a:t>
            </a:r>
          </a:p>
          <a:p>
            <a:pPr marL="285750" indent="-285750">
              <a:buFont typeface="Arial" panose="020B0604020202020204" pitchFamily="34" charset="0"/>
              <a:buChar char="•"/>
            </a:pPr>
            <a:r>
              <a:rPr lang="en-US" sz="2400" dirty="0"/>
              <a:t>Ages separate into 3 groups:</a:t>
            </a:r>
          </a:p>
          <a:p>
            <a:pPr marL="742950" lvl="1" indent="-285750">
              <a:buFont typeface="Arial" panose="020B0604020202020204" pitchFamily="34" charset="0"/>
              <a:buChar char="•"/>
            </a:pPr>
            <a:r>
              <a:rPr lang="en-US" sz="2400" dirty="0"/>
              <a:t>E15</a:t>
            </a:r>
          </a:p>
          <a:p>
            <a:pPr marL="742950" lvl="1" indent="-285750">
              <a:buFont typeface="Arial" panose="020B0604020202020204" pitchFamily="34" charset="0"/>
              <a:buChar char="•"/>
            </a:pPr>
            <a:r>
              <a:rPr lang="en-US" sz="2400" dirty="0"/>
              <a:t>E18 and P0</a:t>
            </a:r>
          </a:p>
          <a:p>
            <a:pPr marL="742950" lvl="1" indent="-285750">
              <a:buFont typeface="Arial" panose="020B0604020202020204" pitchFamily="34" charset="0"/>
              <a:buChar char="•"/>
            </a:pPr>
            <a:r>
              <a:rPr lang="en-US" sz="2400" dirty="0"/>
              <a:t>P3, P6, and P9</a:t>
            </a:r>
          </a:p>
        </p:txBody>
      </p:sp>
      <p:sp>
        <p:nvSpPr>
          <p:cNvPr id="3" name="TextBox 2">
            <a:extLst>
              <a:ext uri="{FF2B5EF4-FFF2-40B4-BE49-F238E27FC236}">
                <a16:creationId xmlns:a16="http://schemas.microsoft.com/office/drawing/2014/main" id="{76BFB2DB-AD53-2E28-A02C-B9D4303B4504}"/>
              </a:ext>
            </a:extLst>
          </p:cNvPr>
          <p:cNvSpPr txBox="1"/>
          <p:nvPr/>
        </p:nvSpPr>
        <p:spPr>
          <a:xfrm>
            <a:off x="7096227" y="4652068"/>
            <a:ext cx="530915" cy="369332"/>
          </a:xfrm>
          <a:prstGeom prst="rect">
            <a:avLst/>
          </a:prstGeom>
          <a:noFill/>
        </p:spPr>
        <p:txBody>
          <a:bodyPr wrap="none" rtlCol="0">
            <a:spAutoFit/>
          </a:bodyPr>
          <a:lstStyle/>
          <a:p>
            <a:r>
              <a:rPr lang="en-US" dirty="0"/>
              <a:t>E15</a:t>
            </a:r>
          </a:p>
        </p:txBody>
      </p:sp>
      <p:sp>
        <p:nvSpPr>
          <p:cNvPr id="4" name="TextBox 3">
            <a:extLst>
              <a:ext uri="{FF2B5EF4-FFF2-40B4-BE49-F238E27FC236}">
                <a16:creationId xmlns:a16="http://schemas.microsoft.com/office/drawing/2014/main" id="{3C746B83-7162-6989-6ED4-E2BF5903AEB2}"/>
              </a:ext>
            </a:extLst>
          </p:cNvPr>
          <p:cNvSpPr txBox="1"/>
          <p:nvPr/>
        </p:nvSpPr>
        <p:spPr>
          <a:xfrm>
            <a:off x="7644234" y="4259536"/>
            <a:ext cx="877163" cy="369332"/>
          </a:xfrm>
          <a:prstGeom prst="rect">
            <a:avLst/>
          </a:prstGeom>
          <a:noFill/>
        </p:spPr>
        <p:txBody>
          <a:bodyPr wrap="none" rtlCol="0">
            <a:spAutoFit/>
          </a:bodyPr>
          <a:lstStyle/>
          <a:p>
            <a:r>
              <a:rPr lang="en-US" dirty="0"/>
              <a:t>E18, P0</a:t>
            </a:r>
          </a:p>
        </p:txBody>
      </p:sp>
      <p:sp>
        <p:nvSpPr>
          <p:cNvPr id="5" name="TextBox 4">
            <a:extLst>
              <a:ext uri="{FF2B5EF4-FFF2-40B4-BE49-F238E27FC236}">
                <a16:creationId xmlns:a16="http://schemas.microsoft.com/office/drawing/2014/main" id="{AE1C14D3-A217-907C-BDDA-AC64208836DB}"/>
              </a:ext>
            </a:extLst>
          </p:cNvPr>
          <p:cNvSpPr txBox="1"/>
          <p:nvPr/>
        </p:nvSpPr>
        <p:spPr>
          <a:xfrm>
            <a:off x="8400167" y="3858458"/>
            <a:ext cx="1112805" cy="369332"/>
          </a:xfrm>
          <a:prstGeom prst="rect">
            <a:avLst/>
          </a:prstGeom>
          <a:noFill/>
        </p:spPr>
        <p:txBody>
          <a:bodyPr wrap="none" rtlCol="0">
            <a:spAutoFit/>
          </a:bodyPr>
          <a:lstStyle/>
          <a:p>
            <a:r>
              <a:rPr lang="en-US" dirty="0"/>
              <a:t>P3, P6, P9</a:t>
            </a:r>
          </a:p>
        </p:txBody>
      </p:sp>
      <p:cxnSp>
        <p:nvCxnSpPr>
          <p:cNvPr id="7" name="Straight Arrow Connector 6">
            <a:extLst>
              <a:ext uri="{FF2B5EF4-FFF2-40B4-BE49-F238E27FC236}">
                <a16:creationId xmlns:a16="http://schemas.microsoft.com/office/drawing/2014/main" id="{68499B57-595B-9F8B-ECE8-0F946E3168CD}"/>
              </a:ext>
            </a:extLst>
          </p:cNvPr>
          <p:cNvCxnSpPr>
            <a:cxnSpLocks/>
          </p:cNvCxnSpPr>
          <p:nvPr/>
        </p:nvCxnSpPr>
        <p:spPr>
          <a:xfrm flipH="1" flipV="1">
            <a:off x="7652780" y="3588170"/>
            <a:ext cx="755933" cy="359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ECA78B-29B7-AA8A-B5A0-D3C787C7A16B}"/>
              </a:ext>
            </a:extLst>
          </p:cNvPr>
          <p:cNvCxnSpPr>
            <a:cxnSpLocks/>
          </p:cNvCxnSpPr>
          <p:nvPr/>
        </p:nvCxnSpPr>
        <p:spPr>
          <a:xfrm flipH="1" flipV="1">
            <a:off x="7176600" y="4086241"/>
            <a:ext cx="493272" cy="230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741214-665D-669F-79A4-D340C9FA3214}"/>
              </a:ext>
            </a:extLst>
          </p:cNvPr>
          <p:cNvCxnSpPr>
            <a:cxnSpLocks/>
          </p:cNvCxnSpPr>
          <p:nvPr/>
        </p:nvCxnSpPr>
        <p:spPr>
          <a:xfrm flipH="1" flipV="1">
            <a:off x="6862272" y="4599533"/>
            <a:ext cx="252641" cy="126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9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EBAEE1-E81E-9247-C460-ACBAAE5E8768}"/>
              </a:ext>
            </a:extLst>
          </p:cNvPr>
          <p:cNvGrpSpPr>
            <a:grpSpLocks noChangeAspect="1"/>
          </p:cNvGrpSpPr>
          <p:nvPr/>
        </p:nvGrpSpPr>
        <p:grpSpPr>
          <a:xfrm>
            <a:off x="6096000" y="1775097"/>
            <a:ext cx="5082903" cy="5082903"/>
            <a:chOff x="2667000" y="0"/>
            <a:chExt cx="6858000" cy="6858000"/>
          </a:xfrm>
        </p:grpSpPr>
        <p:pic>
          <p:nvPicPr>
            <p:cNvPr id="5" name="Picture 4">
              <a:extLst>
                <a:ext uri="{FF2B5EF4-FFF2-40B4-BE49-F238E27FC236}">
                  <a16:creationId xmlns:a16="http://schemas.microsoft.com/office/drawing/2014/main" id="{FA0CBE8C-ACF0-9B1D-CF90-EEA34412BB7B}"/>
                </a:ext>
              </a:extLst>
            </p:cNvPr>
            <p:cNvPicPr>
              <a:picLocks noChangeAspect="1"/>
            </p:cNvPicPr>
            <p:nvPr/>
          </p:nvPicPr>
          <p:blipFill>
            <a:blip r:embed="rId3"/>
            <a:stretch>
              <a:fillRect/>
            </a:stretch>
          </p:blipFill>
          <p:spPr>
            <a:xfrm>
              <a:off x="2667000" y="0"/>
              <a:ext cx="6858000" cy="6858000"/>
            </a:xfrm>
            <a:prstGeom prst="rect">
              <a:avLst/>
            </a:prstGeom>
          </p:spPr>
        </p:pic>
        <p:cxnSp>
          <p:nvCxnSpPr>
            <p:cNvPr id="6" name="Straight Connector 5">
              <a:extLst>
                <a:ext uri="{FF2B5EF4-FFF2-40B4-BE49-F238E27FC236}">
                  <a16:creationId xmlns:a16="http://schemas.microsoft.com/office/drawing/2014/main" id="{C5C48B5D-36DA-57FD-3076-F2430639F5F3}"/>
                </a:ext>
              </a:extLst>
            </p:cNvPr>
            <p:cNvCxnSpPr/>
            <p:nvPr/>
          </p:nvCxnSpPr>
          <p:spPr>
            <a:xfrm flipV="1">
              <a:off x="3447143" y="631371"/>
              <a:ext cx="0" cy="5442858"/>
            </a:xfrm>
            <a:prstGeom prst="line">
              <a:avLst/>
            </a:prstGeom>
            <a:ln w="28575">
              <a:solidFill>
                <a:srgbClr val="012BA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EB0E98-96E0-7358-71F7-28CA7F82F7BD}"/>
                </a:ext>
              </a:extLst>
            </p:cNvPr>
            <p:cNvCxnSpPr/>
            <p:nvPr/>
          </p:nvCxnSpPr>
          <p:spPr>
            <a:xfrm flipV="1">
              <a:off x="4673600" y="631371"/>
              <a:ext cx="0" cy="5442858"/>
            </a:xfrm>
            <a:prstGeom prst="line">
              <a:avLst/>
            </a:prstGeom>
            <a:ln w="28575">
              <a:solidFill>
                <a:srgbClr val="0354FF"/>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D9E29D-D6B7-67C5-5036-76B32130E2A5}"/>
                </a:ext>
              </a:extLst>
            </p:cNvPr>
            <p:cNvCxnSpPr/>
            <p:nvPr/>
          </p:nvCxnSpPr>
          <p:spPr>
            <a:xfrm flipV="1">
              <a:off x="5210628" y="631374"/>
              <a:ext cx="0" cy="5442858"/>
            </a:xfrm>
            <a:prstGeom prst="line">
              <a:avLst/>
            </a:prstGeom>
            <a:ln w="28575">
              <a:solidFill>
                <a:srgbClr val="9A1B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E06F7B-BF2F-3F48-F819-5AC8872A7336}"/>
                </a:ext>
              </a:extLst>
            </p:cNvPr>
            <p:cNvCxnSpPr/>
            <p:nvPr/>
          </p:nvCxnSpPr>
          <p:spPr>
            <a:xfrm flipV="1">
              <a:off x="6342742" y="631371"/>
              <a:ext cx="0" cy="5442858"/>
            </a:xfrm>
            <a:prstGeom prst="line">
              <a:avLst/>
            </a:prstGeom>
            <a:ln w="28575">
              <a:solidFill>
                <a:srgbClr val="FF4B1C"/>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9B5962-3457-479A-F71A-C37381DB6802}"/>
                </a:ext>
              </a:extLst>
            </p:cNvPr>
            <p:cNvCxnSpPr/>
            <p:nvPr/>
          </p:nvCxnSpPr>
          <p:spPr>
            <a:xfrm flipV="1">
              <a:off x="6916057" y="631371"/>
              <a:ext cx="0" cy="5442858"/>
            </a:xfrm>
            <a:prstGeom prst="line">
              <a:avLst/>
            </a:prstGeom>
            <a:ln w="28575">
              <a:solidFill>
                <a:srgbClr val="0074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C28730-13C7-754E-7221-7993A54028AE}"/>
                </a:ext>
              </a:extLst>
            </p:cNvPr>
            <p:cNvCxnSpPr/>
            <p:nvPr/>
          </p:nvCxnSpPr>
          <p:spPr>
            <a:xfrm flipV="1">
              <a:off x="7699829" y="631371"/>
              <a:ext cx="0" cy="5442858"/>
            </a:xfrm>
            <a:prstGeom prst="line">
              <a:avLst/>
            </a:prstGeom>
            <a:ln w="28575">
              <a:solidFill>
                <a:srgbClr val="00F902"/>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p:txBody>
          <a:bodyPr/>
          <a:lstStyle/>
          <a:p>
            <a:pPr algn="ctr"/>
            <a:r>
              <a:rPr lang="en-US" b="1" dirty="0"/>
              <a:t>Age groupings also present in MDS plot</a:t>
            </a:r>
          </a:p>
        </p:txBody>
      </p:sp>
      <p:sp>
        <p:nvSpPr>
          <p:cNvPr id="3" name="TextBox 2">
            <a:extLst>
              <a:ext uri="{FF2B5EF4-FFF2-40B4-BE49-F238E27FC236}">
                <a16:creationId xmlns:a16="http://schemas.microsoft.com/office/drawing/2014/main" id="{5D79CB33-ECD2-B70A-5038-B9EB132DD17C}"/>
              </a:ext>
            </a:extLst>
          </p:cNvPr>
          <p:cNvSpPr txBox="1"/>
          <p:nvPr/>
        </p:nvSpPr>
        <p:spPr>
          <a:xfrm>
            <a:off x="931033" y="2367245"/>
            <a:ext cx="4872616" cy="3785652"/>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proteins (largest standard</a:t>
            </a:r>
            <a:br>
              <a:rPr lang="en-US" sz="2400" dirty="0"/>
            </a:br>
            <a:r>
              <a:rPr lang="en-US" sz="2400" dirty="0"/>
              <a:t>deviations) are used</a:t>
            </a:r>
          </a:p>
          <a:p>
            <a:pPr marL="285750" indent="-285750">
              <a:buFont typeface="Arial" panose="020B0604020202020204" pitchFamily="34" charset="0"/>
              <a:buChar char="•"/>
            </a:pPr>
            <a:r>
              <a:rPr lang="en-US" sz="2400" dirty="0"/>
              <a:t>X-axis distance is more important</a:t>
            </a:r>
          </a:p>
          <a:p>
            <a:pPr marL="285750" indent="-285750">
              <a:buFont typeface="Arial" panose="020B0604020202020204" pitchFamily="34" charset="0"/>
              <a:buChar char="•"/>
            </a:pPr>
            <a:r>
              <a:rPr lang="en-US" sz="2400" dirty="0"/>
              <a:t>Dotted lines are group averages</a:t>
            </a:r>
          </a:p>
          <a:p>
            <a:pPr marL="285750" indent="-285750">
              <a:buFont typeface="Arial" panose="020B0604020202020204" pitchFamily="34" charset="0"/>
              <a:buChar char="•"/>
            </a:pPr>
            <a:r>
              <a:rPr lang="en-US" sz="2400" dirty="0"/>
              <a:t>Large gap between E15 and E18/P0</a:t>
            </a:r>
            <a:br>
              <a:rPr lang="en-US" sz="2400" dirty="0"/>
            </a:br>
            <a:r>
              <a:rPr lang="en-US" sz="2400" dirty="0"/>
              <a:t> (545 candidates)</a:t>
            </a:r>
          </a:p>
          <a:p>
            <a:pPr marL="285750" indent="-285750">
              <a:buFont typeface="Arial" panose="020B0604020202020204" pitchFamily="34" charset="0"/>
              <a:buChar char="•"/>
            </a:pPr>
            <a:r>
              <a:rPr lang="en-US" sz="2400" dirty="0"/>
              <a:t>Also, large gap between P0 and </a:t>
            </a:r>
            <a:br>
              <a:rPr lang="en-US" sz="2400" dirty="0"/>
            </a:br>
            <a:r>
              <a:rPr lang="en-US" sz="2400" dirty="0"/>
              <a:t>older ages (84 candidates)</a:t>
            </a:r>
          </a:p>
          <a:p>
            <a:pPr marL="285750" indent="-285750">
              <a:buFont typeface="Arial" panose="020B0604020202020204" pitchFamily="34" charset="0"/>
              <a:buChar char="•"/>
            </a:pPr>
            <a:r>
              <a:rPr lang="en-US" sz="2400" dirty="0"/>
              <a:t>Candidate counts between</a:t>
            </a:r>
            <a:br>
              <a:rPr lang="en-US" sz="2400" dirty="0"/>
            </a:br>
            <a:r>
              <a:rPr lang="en-US" sz="2400" dirty="0"/>
              <a:t>successive ages reflect gap sizes</a:t>
            </a:r>
          </a:p>
        </p:txBody>
      </p:sp>
      <p:sp>
        <p:nvSpPr>
          <p:cNvPr id="12" name="TextBox 11">
            <a:extLst>
              <a:ext uri="{FF2B5EF4-FFF2-40B4-BE49-F238E27FC236}">
                <a16:creationId xmlns:a16="http://schemas.microsoft.com/office/drawing/2014/main" id="{F933A2D7-89EB-E231-B10D-0B0D38032E41}"/>
              </a:ext>
            </a:extLst>
          </p:cNvPr>
          <p:cNvSpPr txBox="1"/>
          <p:nvPr/>
        </p:nvSpPr>
        <p:spPr>
          <a:xfrm>
            <a:off x="6874303" y="5105368"/>
            <a:ext cx="535724" cy="369332"/>
          </a:xfrm>
          <a:prstGeom prst="rect">
            <a:avLst/>
          </a:prstGeom>
          <a:noFill/>
        </p:spPr>
        <p:txBody>
          <a:bodyPr wrap="none" rtlCol="0">
            <a:spAutoFit/>
          </a:bodyPr>
          <a:lstStyle/>
          <a:p>
            <a:pPr algn="ctr"/>
            <a:r>
              <a:rPr lang="en-US" b="1" dirty="0"/>
              <a:t>545</a:t>
            </a:r>
          </a:p>
        </p:txBody>
      </p:sp>
      <p:sp>
        <p:nvSpPr>
          <p:cNvPr id="14" name="TextBox 13">
            <a:extLst>
              <a:ext uri="{FF2B5EF4-FFF2-40B4-BE49-F238E27FC236}">
                <a16:creationId xmlns:a16="http://schemas.microsoft.com/office/drawing/2014/main" id="{A8B6DA75-13FA-26A3-5016-0A1F116DE4DD}"/>
              </a:ext>
            </a:extLst>
          </p:cNvPr>
          <p:cNvSpPr txBox="1"/>
          <p:nvPr/>
        </p:nvSpPr>
        <p:spPr>
          <a:xfrm>
            <a:off x="7648477" y="5105368"/>
            <a:ext cx="301686" cy="369332"/>
          </a:xfrm>
          <a:prstGeom prst="rect">
            <a:avLst/>
          </a:prstGeom>
          <a:noFill/>
        </p:spPr>
        <p:txBody>
          <a:bodyPr wrap="none" rtlCol="0">
            <a:spAutoFit/>
          </a:bodyPr>
          <a:lstStyle/>
          <a:p>
            <a:pPr algn="ctr"/>
            <a:r>
              <a:rPr lang="en-US" b="1" dirty="0"/>
              <a:t>6</a:t>
            </a:r>
          </a:p>
        </p:txBody>
      </p:sp>
      <p:sp>
        <p:nvSpPr>
          <p:cNvPr id="15" name="TextBox 14">
            <a:extLst>
              <a:ext uri="{FF2B5EF4-FFF2-40B4-BE49-F238E27FC236}">
                <a16:creationId xmlns:a16="http://schemas.microsoft.com/office/drawing/2014/main" id="{96B1DECD-722E-FD4C-CD3D-70FB8260DC0B}"/>
              </a:ext>
            </a:extLst>
          </p:cNvPr>
          <p:cNvSpPr txBox="1"/>
          <p:nvPr/>
        </p:nvSpPr>
        <p:spPr>
          <a:xfrm>
            <a:off x="8204785" y="5105368"/>
            <a:ext cx="418704" cy="369332"/>
          </a:xfrm>
          <a:prstGeom prst="rect">
            <a:avLst/>
          </a:prstGeom>
          <a:noFill/>
        </p:spPr>
        <p:txBody>
          <a:bodyPr wrap="none" rtlCol="0">
            <a:spAutoFit/>
          </a:bodyPr>
          <a:lstStyle/>
          <a:p>
            <a:pPr algn="ctr"/>
            <a:r>
              <a:rPr lang="en-US" b="1" dirty="0"/>
              <a:t>84</a:t>
            </a:r>
          </a:p>
        </p:txBody>
      </p:sp>
      <p:sp>
        <p:nvSpPr>
          <p:cNvPr id="16" name="TextBox 15">
            <a:extLst>
              <a:ext uri="{FF2B5EF4-FFF2-40B4-BE49-F238E27FC236}">
                <a16:creationId xmlns:a16="http://schemas.microsoft.com/office/drawing/2014/main" id="{B4FEA00E-BDE7-5BD5-9197-88A1CE51A996}"/>
              </a:ext>
            </a:extLst>
          </p:cNvPr>
          <p:cNvSpPr txBox="1"/>
          <p:nvPr/>
        </p:nvSpPr>
        <p:spPr>
          <a:xfrm>
            <a:off x="8900277" y="5105368"/>
            <a:ext cx="301686" cy="369332"/>
          </a:xfrm>
          <a:prstGeom prst="rect">
            <a:avLst/>
          </a:prstGeom>
          <a:noFill/>
        </p:spPr>
        <p:txBody>
          <a:bodyPr wrap="none" rtlCol="0">
            <a:spAutoFit/>
          </a:bodyPr>
          <a:lstStyle/>
          <a:p>
            <a:pPr algn="ctr"/>
            <a:r>
              <a:rPr lang="en-US" b="1" dirty="0"/>
              <a:t>5</a:t>
            </a:r>
          </a:p>
        </p:txBody>
      </p:sp>
      <p:sp>
        <p:nvSpPr>
          <p:cNvPr id="17" name="TextBox 16">
            <a:extLst>
              <a:ext uri="{FF2B5EF4-FFF2-40B4-BE49-F238E27FC236}">
                <a16:creationId xmlns:a16="http://schemas.microsoft.com/office/drawing/2014/main" id="{544965C8-1A9D-123E-E778-D722BF9F7D74}"/>
              </a:ext>
            </a:extLst>
          </p:cNvPr>
          <p:cNvSpPr txBox="1"/>
          <p:nvPr/>
        </p:nvSpPr>
        <p:spPr>
          <a:xfrm>
            <a:off x="9326347" y="5105368"/>
            <a:ext cx="418704" cy="369332"/>
          </a:xfrm>
          <a:prstGeom prst="rect">
            <a:avLst/>
          </a:prstGeom>
          <a:noFill/>
        </p:spPr>
        <p:txBody>
          <a:bodyPr wrap="none" rtlCol="0">
            <a:spAutoFit/>
          </a:bodyPr>
          <a:lstStyle/>
          <a:p>
            <a:pPr algn="ctr"/>
            <a:r>
              <a:rPr lang="en-US" b="1" dirty="0"/>
              <a:t>10</a:t>
            </a:r>
          </a:p>
        </p:txBody>
      </p:sp>
      <p:sp>
        <p:nvSpPr>
          <p:cNvPr id="13" name="TextBox 12">
            <a:extLst>
              <a:ext uri="{FF2B5EF4-FFF2-40B4-BE49-F238E27FC236}">
                <a16:creationId xmlns:a16="http://schemas.microsoft.com/office/drawing/2014/main" id="{DDFAC2C7-4854-78B1-F527-B91B3D165394}"/>
              </a:ext>
            </a:extLst>
          </p:cNvPr>
          <p:cNvSpPr txBox="1"/>
          <p:nvPr/>
        </p:nvSpPr>
        <p:spPr>
          <a:xfrm>
            <a:off x="6436080" y="6088457"/>
            <a:ext cx="494045" cy="338554"/>
          </a:xfrm>
          <a:prstGeom prst="rect">
            <a:avLst/>
          </a:prstGeom>
          <a:solidFill>
            <a:schemeClr val="bg1"/>
          </a:solidFill>
        </p:spPr>
        <p:txBody>
          <a:bodyPr wrap="none" rtlCol="0">
            <a:spAutoFit/>
          </a:bodyPr>
          <a:lstStyle/>
          <a:p>
            <a:pPr algn="ctr"/>
            <a:r>
              <a:rPr lang="en-US" sz="1600" dirty="0"/>
              <a:t>E15</a:t>
            </a:r>
          </a:p>
        </p:txBody>
      </p:sp>
      <p:sp>
        <p:nvSpPr>
          <p:cNvPr id="18" name="TextBox 17">
            <a:extLst>
              <a:ext uri="{FF2B5EF4-FFF2-40B4-BE49-F238E27FC236}">
                <a16:creationId xmlns:a16="http://schemas.microsoft.com/office/drawing/2014/main" id="{34A5BE3E-F447-3517-9326-76358F9FD63F}"/>
              </a:ext>
            </a:extLst>
          </p:cNvPr>
          <p:cNvSpPr txBox="1"/>
          <p:nvPr/>
        </p:nvSpPr>
        <p:spPr>
          <a:xfrm>
            <a:off x="7334942" y="6088457"/>
            <a:ext cx="494045" cy="338554"/>
          </a:xfrm>
          <a:prstGeom prst="rect">
            <a:avLst/>
          </a:prstGeom>
          <a:solidFill>
            <a:schemeClr val="bg1"/>
          </a:solidFill>
        </p:spPr>
        <p:txBody>
          <a:bodyPr wrap="none" rtlCol="0">
            <a:spAutoFit/>
          </a:bodyPr>
          <a:lstStyle/>
          <a:p>
            <a:pPr algn="ctr"/>
            <a:r>
              <a:rPr lang="en-US" sz="1600" dirty="0"/>
              <a:t>E18</a:t>
            </a:r>
          </a:p>
        </p:txBody>
      </p:sp>
      <p:sp>
        <p:nvSpPr>
          <p:cNvPr id="19" name="TextBox 18">
            <a:extLst>
              <a:ext uri="{FF2B5EF4-FFF2-40B4-BE49-F238E27FC236}">
                <a16:creationId xmlns:a16="http://schemas.microsoft.com/office/drawing/2014/main" id="{98BDE648-023C-2CCE-D02A-CEBEE49039E8}"/>
              </a:ext>
            </a:extLst>
          </p:cNvPr>
          <p:cNvSpPr txBox="1"/>
          <p:nvPr/>
        </p:nvSpPr>
        <p:spPr>
          <a:xfrm>
            <a:off x="7778459" y="6088457"/>
            <a:ext cx="394659" cy="338554"/>
          </a:xfrm>
          <a:prstGeom prst="rect">
            <a:avLst/>
          </a:prstGeom>
          <a:solidFill>
            <a:schemeClr val="bg1"/>
          </a:solidFill>
        </p:spPr>
        <p:txBody>
          <a:bodyPr wrap="none" rtlCol="0">
            <a:spAutoFit/>
          </a:bodyPr>
          <a:lstStyle/>
          <a:p>
            <a:pPr algn="ctr"/>
            <a:r>
              <a:rPr lang="en-US" sz="1600" dirty="0"/>
              <a:t>P0</a:t>
            </a:r>
          </a:p>
        </p:txBody>
      </p:sp>
      <p:sp>
        <p:nvSpPr>
          <p:cNvPr id="20" name="TextBox 19">
            <a:extLst>
              <a:ext uri="{FF2B5EF4-FFF2-40B4-BE49-F238E27FC236}">
                <a16:creationId xmlns:a16="http://schemas.microsoft.com/office/drawing/2014/main" id="{B800C9B8-4FF4-1CA1-F34C-700260F4B419}"/>
              </a:ext>
            </a:extLst>
          </p:cNvPr>
          <p:cNvSpPr txBox="1"/>
          <p:nvPr/>
        </p:nvSpPr>
        <p:spPr>
          <a:xfrm>
            <a:off x="8622289" y="6088457"/>
            <a:ext cx="394659" cy="338554"/>
          </a:xfrm>
          <a:prstGeom prst="rect">
            <a:avLst/>
          </a:prstGeom>
          <a:solidFill>
            <a:schemeClr val="bg1"/>
          </a:solidFill>
        </p:spPr>
        <p:txBody>
          <a:bodyPr wrap="none" rtlCol="0">
            <a:spAutoFit/>
          </a:bodyPr>
          <a:lstStyle/>
          <a:p>
            <a:pPr algn="ctr"/>
            <a:r>
              <a:rPr lang="en-US" sz="1600" dirty="0"/>
              <a:t>P3</a:t>
            </a:r>
          </a:p>
        </p:txBody>
      </p:sp>
      <p:sp>
        <p:nvSpPr>
          <p:cNvPr id="21" name="TextBox 20">
            <a:extLst>
              <a:ext uri="{FF2B5EF4-FFF2-40B4-BE49-F238E27FC236}">
                <a16:creationId xmlns:a16="http://schemas.microsoft.com/office/drawing/2014/main" id="{976B76D9-A296-3B60-2328-4F6FFCB89B3E}"/>
              </a:ext>
            </a:extLst>
          </p:cNvPr>
          <p:cNvSpPr txBox="1"/>
          <p:nvPr/>
        </p:nvSpPr>
        <p:spPr>
          <a:xfrm>
            <a:off x="9041103" y="6088457"/>
            <a:ext cx="394659" cy="338554"/>
          </a:xfrm>
          <a:prstGeom prst="rect">
            <a:avLst/>
          </a:prstGeom>
          <a:solidFill>
            <a:schemeClr val="bg1"/>
          </a:solidFill>
        </p:spPr>
        <p:txBody>
          <a:bodyPr wrap="none" rtlCol="0">
            <a:spAutoFit/>
          </a:bodyPr>
          <a:lstStyle/>
          <a:p>
            <a:pPr algn="ctr"/>
            <a:r>
              <a:rPr lang="en-US" sz="1600" dirty="0"/>
              <a:t>P6</a:t>
            </a:r>
          </a:p>
        </p:txBody>
      </p:sp>
      <p:sp>
        <p:nvSpPr>
          <p:cNvPr id="22" name="TextBox 21">
            <a:extLst>
              <a:ext uri="{FF2B5EF4-FFF2-40B4-BE49-F238E27FC236}">
                <a16:creationId xmlns:a16="http://schemas.microsoft.com/office/drawing/2014/main" id="{3D388DBB-BA31-0D9B-AF77-9D97B15C35C8}"/>
              </a:ext>
            </a:extLst>
          </p:cNvPr>
          <p:cNvSpPr txBox="1"/>
          <p:nvPr/>
        </p:nvSpPr>
        <p:spPr>
          <a:xfrm>
            <a:off x="9643525" y="6092998"/>
            <a:ext cx="394659" cy="338554"/>
          </a:xfrm>
          <a:prstGeom prst="rect">
            <a:avLst/>
          </a:prstGeom>
          <a:solidFill>
            <a:schemeClr val="bg1"/>
          </a:solidFill>
        </p:spPr>
        <p:txBody>
          <a:bodyPr wrap="none" rtlCol="0">
            <a:spAutoFit/>
          </a:bodyPr>
          <a:lstStyle/>
          <a:p>
            <a:pPr algn="ctr"/>
            <a:r>
              <a:rPr lang="en-US" sz="1600" dirty="0"/>
              <a:t>P9</a:t>
            </a:r>
          </a:p>
        </p:txBody>
      </p:sp>
      <p:sp>
        <p:nvSpPr>
          <p:cNvPr id="23" name="TextBox 22">
            <a:extLst>
              <a:ext uri="{FF2B5EF4-FFF2-40B4-BE49-F238E27FC236}">
                <a16:creationId xmlns:a16="http://schemas.microsoft.com/office/drawing/2014/main" id="{7F7BA5BC-7103-E353-7662-D5488B09A3E9}"/>
              </a:ext>
            </a:extLst>
          </p:cNvPr>
          <p:cNvSpPr txBox="1"/>
          <p:nvPr/>
        </p:nvSpPr>
        <p:spPr>
          <a:xfrm>
            <a:off x="10201974" y="5104178"/>
            <a:ext cx="1242520" cy="369332"/>
          </a:xfrm>
          <a:prstGeom prst="rect">
            <a:avLst/>
          </a:prstGeom>
          <a:noFill/>
        </p:spPr>
        <p:txBody>
          <a:bodyPr wrap="none" rtlCol="0">
            <a:spAutoFit/>
          </a:bodyPr>
          <a:lstStyle/>
          <a:p>
            <a:r>
              <a:rPr lang="en-US" b="1" dirty="0"/>
              <a:t>Candidates</a:t>
            </a:r>
          </a:p>
        </p:txBody>
      </p:sp>
    </p:spTree>
    <p:extLst>
      <p:ext uri="{BB962C8B-B14F-4D97-AF65-F5344CB8AC3E}">
        <p14:creationId xmlns:p14="http://schemas.microsoft.com/office/powerpoint/2010/main" val="65782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DCA5-D6CC-0651-AAE0-B99F741A7E83}"/>
              </a:ext>
            </a:extLst>
          </p:cNvPr>
          <p:cNvSpPr>
            <a:spLocks noGrp="1"/>
          </p:cNvSpPr>
          <p:nvPr>
            <p:ph type="title"/>
          </p:nvPr>
        </p:nvSpPr>
        <p:spPr/>
        <p:txBody>
          <a:bodyPr/>
          <a:lstStyle/>
          <a:p>
            <a:pPr algn="ctr"/>
            <a:r>
              <a:rPr lang="en-US" b="1" dirty="0"/>
              <a:t>Thoughts on interpreting the data</a:t>
            </a:r>
          </a:p>
        </p:txBody>
      </p:sp>
      <p:sp>
        <p:nvSpPr>
          <p:cNvPr id="3" name="Content Placeholder 2">
            <a:extLst>
              <a:ext uri="{FF2B5EF4-FFF2-40B4-BE49-F238E27FC236}">
                <a16:creationId xmlns:a16="http://schemas.microsoft.com/office/drawing/2014/main" id="{82AD1A75-BBBB-0710-1093-953472B4555C}"/>
              </a:ext>
            </a:extLst>
          </p:cNvPr>
          <p:cNvSpPr>
            <a:spLocks noGrp="1"/>
          </p:cNvSpPr>
          <p:nvPr>
            <p:ph idx="1"/>
          </p:nvPr>
        </p:nvSpPr>
        <p:spPr>
          <a:xfrm>
            <a:off x="838200" y="1690688"/>
            <a:ext cx="10515600" cy="4802187"/>
          </a:xfrm>
        </p:spPr>
        <p:txBody>
          <a:bodyPr>
            <a:normAutofit/>
          </a:bodyPr>
          <a:lstStyle/>
          <a:p>
            <a:r>
              <a:rPr lang="en-US" sz="2000" dirty="0"/>
              <a:t>ANOVA may not be that helpful (too many candidates)</a:t>
            </a:r>
          </a:p>
          <a:p>
            <a:r>
              <a:rPr lang="en-US" sz="2000" dirty="0"/>
              <a:t>Younger versus older ages pairwise test results (significance and/or fold change)</a:t>
            </a:r>
          </a:p>
          <a:p>
            <a:pPr lvl="1"/>
            <a:r>
              <a:rPr lang="en-US" sz="1800" dirty="0"/>
              <a:t>Also have significant Up (fiber cells), not significant (flatter), significant down (epithelium) </a:t>
            </a:r>
          </a:p>
          <a:p>
            <a:r>
              <a:rPr lang="en-US" sz="2000" dirty="0"/>
              <a:t>Three age groups comparisons (early expression versus later expression)</a:t>
            </a:r>
          </a:p>
          <a:p>
            <a:r>
              <a:rPr lang="en-US" sz="2000" dirty="0"/>
              <a:t>Slopes of normalized intensities are useful</a:t>
            </a:r>
          </a:p>
          <a:p>
            <a:pPr lvl="1"/>
            <a:r>
              <a:rPr lang="en-US" sz="1600" dirty="0"/>
              <a:t>Time (x-axis) and abundance (y-axis) need normalizing to get normalized slopes</a:t>
            </a:r>
          </a:p>
          <a:p>
            <a:pPr lvl="1"/>
            <a:r>
              <a:rPr lang="en-US" sz="1800" dirty="0"/>
              <a:t>up [fiber cells and/or lens role], flatter [maybe cortex], and down [maybe epithelial cells]</a:t>
            </a:r>
          </a:p>
          <a:p>
            <a:r>
              <a:rPr lang="en-US" sz="2000" dirty="0"/>
              <a:t>Relative abundance categories (can use median of protein median intensities)</a:t>
            </a:r>
          </a:p>
          <a:p>
            <a:pPr lvl="1"/>
            <a:r>
              <a:rPr lang="en-US" sz="1800" dirty="0"/>
              <a:t>Lens proteome has wide dynamic range </a:t>
            </a:r>
          </a:p>
          <a:p>
            <a:pPr lvl="1"/>
            <a:r>
              <a:rPr lang="en-US" sz="1800" dirty="0"/>
              <a:t>10x of median might be higher abundance, 1x-10x maybe interesting, less than median is low</a:t>
            </a:r>
          </a:p>
          <a:p>
            <a:r>
              <a:rPr lang="en-US" sz="2000" dirty="0"/>
              <a:t> Trends of related groups of proteins (crystallins, heat shock, ubiquitin/proteasome, etc.)</a:t>
            </a:r>
          </a:p>
          <a:p>
            <a:r>
              <a:rPr lang="en-US" sz="2000" dirty="0"/>
              <a:t>Functional enrichment comparisons between contrasting subsets</a:t>
            </a:r>
          </a:p>
          <a:p>
            <a:pPr lvl="1"/>
            <a:r>
              <a:rPr lang="en-US" sz="1600" dirty="0"/>
              <a:t>Top positive slopes versus most negative slopes; top “Up candidates” versus top “Down candidates”, etc.</a:t>
            </a:r>
          </a:p>
        </p:txBody>
      </p:sp>
    </p:spTree>
    <p:extLst>
      <p:ext uri="{BB962C8B-B14F-4D97-AF65-F5344CB8AC3E}">
        <p14:creationId xmlns:p14="http://schemas.microsoft.com/office/powerpoint/2010/main" val="388249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A1D0-7DCE-B738-1B04-9320B5E8B578}"/>
              </a:ext>
            </a:extLst>
          </p:cNvPr>
          <p:cNvSpPr>
            <a:spLocks noGrp="1"/>
          </p:cNvSpPr>
          <p:nvPr>
            <p:ph type="title"/>
          </p:nvPr>
        </p:nvSpPr>
        <p:spPr/>
        <p:txBody>
          <a:bodyPr/>
          <a:lstStyle/>
          <a:p>
            <a:pPr algn="ctr"/>
            <a:r>
              <a:rPr lang="en-US" b="1" dirty="0"/>
              <a:t>Re-analysis overview</a:t>
            </a:r>
          </a:p>
        </p:txBody>
      </p:sp>
      <p:sp>
        <p:nvSpPr>
          <p:cNvPr id="3" name="Content Placeholder 2">
            <a:extLst>
              <a:ext uri="{FF2B5EF4-FFF2-40B4-BE49-F238E27FC236}">
                <a16:creationId xmlns:a16="http://schemas.microsoft.com/office/drawing/2014/main" id="{98A9D2A8-4246-178F-5125-B8E3F3F37214}"/>
              </a:ext>
            </a:extLst>
          </p:cNvPr>
          <p:cNvSpPr>
            <a:spLocks noGrp="1"/>
          </p:cNvSpPr>
          <p:nvPr>
            <p:ph idx="1"/>
          </p:nvPr>
        </p:nvSpPr>
        <p:spPr/>
        <p:txBody>
          <a:bodyPr/>
          <a:lstStyle/>
          <a:p>
            <a:r>
              <a:rPr lang="en-US" dirty="0"/>
              <a:t>Public data downloaded from PXD006381 (72 RAW files)</a:t>
            </a:r>
          </a:p>
          <a:p>
            <a:r>
              <a:rPr lang="en-US" dirty="0"/>
              <a:t>Re-analyzed with Comet/PAW pipeline</a:t>
            </a:r>
          </a:p>
          <a:p>
            <a:pPr lvl="1"/>
            <a:r>
              <a:rPr lang="en-US" dirty="0"/>
              <a:t>Mouse canonical FASTA file</a:t>
            </a:r>
          </a:p>
          <a:p>
            <a:pPr lvl="1"/>
            <a:r>
              <a:rPr lang="en-US" dirty="0"/>
              <a:t>Wide tolerance Comet search (variable M+16, static C+57, static TMT labels)</a:t>
            </a:r>
          </a:p>
          <a:p>
            <a:pPr lvl="1"/>
            <a:r>
              <a:rPr lang="en-US" dirty="0"/>
              <a:t>Peak heights for reporter ions</a:t>
            </a:r>
          </a:p>
          <a:p>
            <a:pPr lvl="1"/>
            <a:r>
              <a:rPr lang="en-US" dirty="0"/>
              <a:t>Protein intensity sums of “unique” PSM reporter ion intensities</a:t>
            </a:r>
          </a:p>
          <a:p>
            <a:r>
              <a:rPr lang="en-US" dirty="0"/>
              <a:t>Average protein intensity per plex used for mock reference channel</a:t>
            </a:r>
          </a:p>
          <a:p>
            <a:pPr lvl="1"/>
            <a:r>
              <a:rPr lang="en-US" dirty="0"/>
              <a:t>IRS method used to combine the 3 balanced plexes</a:t>
            </a:r>
          </a:p>
          <a:p>
            <a:endParaRPr lang="en-US" dirty="0"/>
          </a:p>
        </p:txBody>
      </p:sp>
    </p:spTree>
    <p:extLst>
      <p:ext uri="{BB962C8B-B14F-4D97-AF65-F5344CB8AC3E}">
        <p14:creationId xmlns:p14="http://schemas.microsoft.com/office/powerpoint/2010/main" val="334011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9A40-2498-A20C-E723-8E90F7B138BF}"/>
              </a:ext>
            </a:extLst>
          </p:cNvPr>
          <p:cNvSpPr>
            <a:spLocks noGrp="1"/>
          </p:cNvSpPr>
          <p:nvPr>
            <p:ph type="title"/>
          </p:nvPr>
        </p:nvSpPr>
        <p:spPr>
          <a:xfrm>
            <a:off x="776451" y="334376"/>
            <a:ext cx="10786095" cy="1325563"/>
          </a:xfrm>
        </p:spPr>
        <p:txBody>
          <a:bodyPr/>
          <a:lstStyle/>
          <a:p>
            <a:pPr algn="ctr"/>
            <a:r>
              <a:rPr lang="en-US" b="1" dirty="0"/>
              <a:t>Explore major lens proteins to learn patterns</a:t>
            </a:r>
          </a:p>
        </p:txBody>
      </p:sp>
      <p:sp>
        <p:nvSpPr>
          <p:cNvPr id="6" name="TextBox 5">
            <a:extLst>
              <a:ext uri="{FF2B5EF4-FFF2-40B4-BE49-F238E27FC236}">
                <a16:creationId xmlns:a16="http://schemas.microsoft.com/office/drawing/2014/main" id="{DF2CD420-EBDB-F159-D633-02111DAB044B}"/>
              </a:ext>
            </a:extLst>
          </p:cNvPr>
          <p:cNvSpPr txBox="1"/>
          <p:nvPr/>
        </p:nvSpPr>
        <p:spPr>
          <a:xfrm>
            <a:off x="838200" y="1742560"/>
            <a:ext cx="10662599" cy="1938992"/>
          </a:xfrm>
          <a:prstGeom prst="rect">
            <a:avLst/>
          </a:prstGeom>
          <a:noFill/>
        </p:spPr>
        <p:txBody>
          <a:bodyPr wrap="none" rtlCol="0">
            <a:spAutoFit/>
          </a:bodyPr>
          <a:lstStyle/>
          <a:p>
            <a:pPr marL="342900" indent="-342900">
              <a:buFont typeface="Arial" panose="020B0604020202020204" pitchFamily="34" charset="0"/>
              <a:buChar char="•"/>
            </a:pPr>
            <a:r>
              <a:rPr lang="en-US" sz="2400" dirty="0"/>
              <a:t>Pick 20 well-known lens proteins (shown below)</a:t>
            </a:r>
          </a:p>
          <a:p>
            <a:pPr marL="342900" indent="-342900">
              <a:buFont typeface="Arial" panose="020B0604020202020204" pitchFamily="34" charset="0"/>
              <a:buChar char="•"/>
            </a:pPr>
            <a:r>
              <a:rPr lang="en-US" sz="2400" dirty="0"/>
              <a:t>Plot Intensities as a function of age</a:t>
            </a:r>
          </a:p>
          <a:p>
            <a:pPr marL="342900" indent="-342900">
              <a:buFont typeface="Arial" panose="020B0604020202020204" pitchFamily="34" charset="0"/>
              <a:buChar char="•"/>
            </a:pPr>
            <a:r>
              <a:rPr lang="en-US" sz="2400" dirty="0"/>
              <a:t>Plot relative intensities out of the 20 protein totals by age (like 2D-PAGE studies)</a:t>
            </a:r>
          </a:p>
          <a:p>
            <a:pPr marL="342900" indent="-342900">
              <a:buFont typeface="Arial" panose="020B0604020202020204" pitchFamily="34" charset="0"/>
              <a:buChar char="•"/>
            </a:pPr>
            <a:r>
              <a:rPr lang="en-US" sz="2400" dirty="0"/>
              <a:t>Plot intensity differences between successive ages (remove accumulated protein)</a:t>
            </a:r>
          </a:p>
          <a:p>
            <a:pPr marL="342900" indent="-342900">
              <a:buFont typeface="Arial" panose="020B0604020202020204" pitchFamily="34" charset="0"/>
              <a:buChar char="•"/>
            </a:pPr>
            <a:r>
              <a:rPr lang="en-US" sz="2400" dirty="0"/>
              <a:t>Normalize each protein versus age data to make abundance-independent scale</a:t>
            </a:r>
          </a:p>
        </p:txBody>
      </p:sp>
      <p:graphicFrame>
        <p:nvGraphicFramePr>
          <p:cNvPr id="3" name="Table 2">
            <a:extLst>
              <a:ext uri="{FF2B5EF4-FFF2-40B4-BE49-F238E27FC236}">
                <a16:creationId xmlns:a16="http://schemas.microsoft.com/office/drawing/2014/main" id="{E9D8DAA5-916A-8549-58A5-ABBFB7F0EA23}"/>
              </a:ext>
            </a:extLst>
          </p:cNvPr>
          <p:cNvGraphicFramePr>
            <a:graphicFrameLocks noGrp="1"/>
          </p:cNvGraphicFramePr>
          <p:nvPr>
            <p:extLst>
              <p:ext uri="{D42A27DB-BD31-4B8C-83A1-F6EECF244321}">
                <p14:modId xmlns:p14="http://schemas.microsoft.com/office/powerpoint/2010/main" val="4014086675"/>
              </p:ext>
            </p:extLst>
          </p:nvPr>
        </p:nvGraphicFramePr>
        <p:xfrm>
          <a:off x="2032000" y="3978138"/>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69978744"/>
                    </a:ext>
                  </a:extLst>
                </a:gridCol>
                <a:gridCol w="4064000">
                  <a:extLst>
                    <a:ext uri="{9D8B030D-6E8A-4147-A177-3AD203B41FA5}">
                      <a16:colId xmlns:a16="http://schemas.microsoft.com/office/drawing/2014/main" val="1110145173"/>
                    </a:ext>
                  </a:extLst>
                </a:gridCol>
              </a:tblGrid>
              <a:tr h="370840">
                <a:tc>
                  <a:txBody>
                    <a:bodyPr/>
                    <a:lstStyle/>
                    <a:p>
                      <a:r>
                        <a:rPr lang="en-US" dirty="0"/>
                        <a:t>Category</a:t>
                      </a:r>
                    </a:p>
                  </a:txBody>
                  <a:tcPr/>
                </a:tc>
                <a:tc>
                  <a:txBody>
                    <a:bodyPr/>
                    <a:lstStyle/>
                    <a:p>
                      <a:r>
                        <a:rPr lang="en-US" dirty="0"/>
                        <a:t>Lens Protein</a:t>
                      </a:r>
                    </a:p>
                  </a:txBody>
                  <a:tcPr/>
                </a:tc>
                <a:extLst>
                  <a:ext uri="{0D108BD9-81ED-4DB2-BD59-A6C34878D82A}">
                    <a16:rowId xmlns:a16="http://schemas.microsoft.com/office/drawing/2014/main" val="45126681"/>
                  </a:ext>
                </a:extLst>
              </a:tr>
              <a:tr h="370840">
                <a:tc>
                  <a:txBody>
                    <a:bodyPr/>
                    <a:lstStyle/>
                    <a:p>
                      <a:r>
                        <a:rPr lang="en-US" dirty="0"/>
                        <a:t>alpha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Symbol" pitchFamily="2" charset="2"/>
                        </a:rPr>
                        <a:t>a</a:t>
                      </a:r>
                      <a:r>
                        <a:rPr lang="en-US" sz="1800" dirty="0" err="1"/>
                        <a:t>A</a:t>
                      </a:r>
                      <a:r>
                        <a:rPr lang="en-US" sz="1800" dirty="0"/>
                        <a:t>, </a:t>
                      </a:r>
                      <a:r>
                        <a:rPr lang="en-US" sz="1800" dirty="0" err="1">
                          <a:latin typeface="Symbol" pitchFamily="2" charset="2"/>
                        </a:rPr>
                        <a:t>a</a:t>
                      </a:r>
                      <a:r>
                        <a:rPr lang="en-US" sz="1800" dirty="0" err="1"/>
                        <a:t>B</a:t>
                      </a:r>
                      <a:endParaRPr lang="en-US" sz="1800" dirty="0"/>
                    </a:p>
                  </a:txBody>
                  <a:tcPr/>
                </a:tc>
                <a:extLst>
                  <a:ext uri="{0D108BD9-81ED-4DB2-BD59-A6C34878D82A}">
                    <a16:rowId xmlns:a16="http://schemas.microsoft.com/office/drawing/2014/main" val="1768159007"/>
                  </a:ext>
                </a:extLst>
              </a:tr>
              <a:tr h="370840">
                <a:tc>
                  <a:txBody>
                    <a:bodyPr/>
                    <a:lstStyle/>
                    <a:p>
                      <a:r>
                        <a:rPr lang="en-US" dirty="0"/>
                        <a:t>beta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ymbol" pitchFamily="2" charset="2"/>
                        </a:rPr>
                        <a:t>b</a:t>
                      </a:r>
                      <a:r>
                        <a:rPr lang="en-US" dirty="0"/>
                        <a:t>A1/A3, </a:t>
                      </a:r>
                      <a:r>
                        <a:rPr lang="en-US" dirty="0">
                          <a:latin typeface="Symbol" pitchFamily="2" charset="2"/>
                        </a:rPr>
                        <a:t>b</a:t>
                      </a:r>
                      <a:r>
                        <a:rPr lang="en-US" dirty="0"/>
                        <a:t>A2, </a:t>
                      </a:r>
                      <a:r>
                        <a:rPr lang="en-US" dirty="0">
                          <a:latin typeface="Symbol" pitchFamily="2" charset="2"/>
                        </a:rPr>
                        <a:t>b</a:t>
                      </a:r>
                      <a:r>
                        <a:rPr lang="en-US" dirty="0"/>
                        <a:t>A4, </a:t>
                      </a:r>
                      <a:r>
                        <a:rPr lang="en-US" dirty="0">
                          <a:latin typeface="Symbol" pitchFamily="2" charset="2"/>
                        </a:rPr>
                        <a:t>b</a:t>
                      </a:r>
                      <a:r>
                        <a:rPr lang="en-US" dirty="0"/>
                        <a:t>B1, </a:t>
                      </a:r>
                      <a:r>
                        <a:rPr lang="en-US" dirty="0">
                          <a:latin typeface="Symbol" pitchFamily="2" charset="2"/>
                        </a:rPr>
                        <a:t>b</a:t>
                      </a:r>
                      <a:r>
                        <a:rPr lang="en-US" dirty="0"/>
                        <a:t>B2, </a:t>
                      </a:r>
                      <a:r>
                        <a:rPr lang="en-US" dirty="0">
                          <a:latin typeface="Symbol" pitchFamily="2" charset="2"/>
                        </a:rPr>
                        <a:t>b</a:t>
                      </a:r>
                      <a:r>
                        <a:rPr lang="en-US" dirty="0"/>
                        <a:t>B3</a:t>
                      </a:r>
                    </a:p>
                  </a:txBody>
                  <a:tcPr/>
                </a:tc>
                <a:extLst>
                  <a:ext uri="{0D108BD9-81ED-4DB2-BD59-A6C34878D82A}">
                    <a16:rowId xmlns:a16="http://schemas.microsoft.com/office/drawing/2014/main" val="4283574813"/>
                  </a:ext>
                </a:extLst>
              </a:tr>
              <a:tr h="370840">
                <a:tc>
                  <a:txBody>
                    <a:bodyPr/>
                    <a:lstStyle/>
                    <a:p>
                      <a:r>
                        <a:rPr lang="en-US" dirty="0"/>
                        <a:t>gamma crystallin</a:t>
                      </a:r>
                    </a:p>
                  </a:txBody>
                  <a:tcPr/>
                </a:tc>
                <a:tc>
                  <a:txBody>
                    <a:bodyPr/>
                    <a:lstStyle/>
                    <a:p>
                      <a:r>
                        <a:rPr lang="en-US" dirty="0" err="1">
                          <a:latin typeface="Symbol" pitchFamily="2" charset="2"/>
                        </a:rPr>
                        <a:t>g</a:t>
                      </a:r>
                      <a:r>
                        <a:rPr lang="en-US" dirty="0" err="1"/>
                        <a:t>A</a:t>
                      </a:r>
                      <a:r>
                        <a:rPr lang="en-US" dirty="0"/>
                        <a:t>, </a:t>
                      </a:r>
                      <a:r>
                        <a:rPr lang="en-US" dirty="0" err="1">
                          <a:latin typeface="Symbol" pitchFamily="2" charset="2"/>
                        </a:rPr>
                        <a:t>g</a:t>
                      </a:r>
                      <a:r>
                        <a:rPr lang="en-US" dirty="0" err="1"/>
                        <a:t>B</a:t>
                      </a:r>
                      <a:r>
                        <a:rPr lang="en-US" dirty="0"/>
                        <a:t>, </a:t>
                      </a:r>
                      <a:r>
                        <a:rPr lang="en-US" dirty="0" err="1">
                          <a:latin typeface="Symbol" pitchFamily="2" charset="2"/>
                        </a:rPr>
                        <a:t>g</a:t>
                      </a:r>
                      <a:r>
                        <a:rPr lang="en-US" dirty="0" err="1"/>
                        <a:t>C</a:t>
                      </a:r>
                      <a:r>
                        <a:rPr lang="en-US" dirty="0"/>
                        <a:t>, </a:t>
                      </a:r>
                      <a:r>
                        <a:rPr lang="en-US" dirty="0" err="1">
                          <a:latin typeface="Symbol" pitchFamily="2" charset="2"/>
                        </a:rPr>
                        <a:t>g</a:t>
                      </a:r>
                      <a:r>
                        <a:rPr lang="en-US" dirty="0" err="1"/>
                        <a:t>D</a:t>
                      </a:r>
                      <a:r>
                        <a:rPr lang="en-US" dirty="0"/>
                        <a:t>, </a:t>
                      </a:r>
                      <a:r>
                        <a:rPr lang="en-US" dirty="0" err="1">
                          <a:latin typeface="Symbol" pitchFamily="2" charset="2"/>
                        </a:rPr>
                        <a:t>g</a:t>
                      </a:r>
                      <a:r>
                        <a:rPr lang="en-US" dirty="0" err="1"/>
                        <a:t>E</a:t>
                      </a:r>
                      <a:r>
                        <a:rPr lang="en-US" dirty="0"/>
                        <a:t>/F</a:t>
                      </a:r>
                    </a:p>
                  </a:txBody>
                  <a:tcPr/>
                </a:tc>
                <a:extLst>
                  <a:ext uri="{0D108BD9-81ED-4DB2-BD59-A6C34878D82A}">
                    <a16:rowId xmlns:a16="http://schemas.microsoft.com/office/drawing/2014/main" val="3665840116"/>
                  </a:ext>
                </a:extLst>
              </a:tr>
              <a:tr h="370840">
                <a:tc>
                  <a:txBody>
                    <a:bodyPr/>
                    <a:lstStyle/>
                    <a:p>
                      <a:r>
                        <a:rPr lang="en-US" dirty="0"/>
                        <a:t>structural</a:t>
                      </a:r>
                    </a:p>
                  </a:txBody>
                  <a:tcPr/>
                </a:tc>
                <a:tc>
                  <a:txBody>
                    <a:bodyPr/>
                    <a:lstStyle/>
                    <a:p>
                      <a:r>
                        <a:rPr lang="en-US" dirty="0" err="1"/>
                        <a:t>filensin</a:t>
                      </a:r>
                      <a:r>
                        <a:rPr lang="en-US" dirty="0"/>
                        <a:t>, phakinin</a:t>
                      </a:r>
                    </a:p>
                  </a:txBody>
                  <a:tcPr/>
                </a:tc>
                <a:extLst>
                  <a:ext uri="{0D108BD9-81ED-4DB2-BD59-A6C34878D82A}">
                    <a16:rowId xmlns:a16="http://schemas.microsoft.com/office/drawing/2014/main" val="504728987"/>
                  </a:ext>
                </a:extLst>
              </a:tr>
              <a:tr h="370840">
                <a:tc>
                  <a:txBody>
                    <a:bodyPr/>
                    <a:lstStyle/>
                    <a:p>
                      <a:r>
                        <a:rPr lang="en-US" dirty="0"/>
                        <a:t>membrane</a:t>
                      </a:r>
                    </a:p>
                  </a:txBody>
                  <a:tcPr/>
                </a:tc>
                <a:tc>
                  <a:txBody>
                    <a:bodyPr/>
                    <a:lstStyle/>
                    <a:p>
                      <a:r>
                        <a:rPr lang="en-US" dirty="0"/>
                        <a:t>MIP, Gja8</a:t>
                      </a:r>
                    </a:p>
                  </a:txBody>
                  <a:tcPr/>
                </a:tc>
                <a:extLst>
                  <a:ext uri="{0D108BD9-81ED-4DB2-BD59-A6C34878D82A}">
                    <a16:rowId xmlns:a16="http://schemas.microsoft.com/office/drawing/2014/main" val="1016054619"/>
                  </a:ext>
                </a:extLst>
              </a:tr>
              <a:tr h="370840">
                <a:tc>
                  <a:txBody>
                    <a:bodyPr/>
                    <a:lstStyle/>
                    <a:p>
                      <a:r>
                        <a:rPr lang="en-US" dirty="0"/>
                        <a:t>other</a:t>
                      </a:r>
                    </a:p>
                  </a:txBody>
                  <a:tcPr/>
                </a:tc>
                <a:tc>
                  <a:txBody>
                    <a:bodyPr/>
                    <a:lstStyle/>
                    <a:p>
                      <a:r>
                        <a:rPr lang="en-US" dirty="0"/>
                        <a:t>FABP</a:t>
                      </a:r>
                    </a:p>
                  </a:txBody>
                  <a:tcPr/>
                </a:tc>
                <a:extLst>
                  <a:ext uri="{0D108BD9-81ED-4DB2-BD59-A6C34878D82A}">
                    <a16:rowId xmlns:a16="http://schemas.microsoft.com/office/drawing/2014/main" val="2198111304"/>
                  </a:ext>
                </a:extLst>
              </a:tr>
            </a:tbl>
          </a:graphicData>
        </a:graphic>
      </p:graphicFrame>
    </p:spTree>
    <p:extLst>
      <p:ext uri="{BB962C8B-B14F-4D97-AF65-F5344CB8AC3E}">
        <p14:creationId xmlns:p14="http://schemas.microsoft.com/office/powerpoint/2010/main" val="222384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AA7-AF32-9664-B0A2-9E04B0C09D00}"/>
              </a:ext>
            </a:extLst>
          </p:cNvPr>
          <p:cNvSpPr>
            <a:spLocks noGrp="1"/>
          </p:cNvSpPr>
          <p:nvPr>
            <p:ph type="title"/>
          </p:nvPr>
        </p:nvSpPr>
        <p:spPr/>
        <p:txBody>
          <a:bodyPr/>
          <a:lstStyle/>
          <a:p>
            <a:pPr algn="ctr"/>
            <a:r>
              <a:rPr lang="en-US" b="1" dirty="0"/>
              <a:t>20 mouse lens protein exploration</a:t>
            </a:r>
          </a:p>
        </p:txBody>
      </p:sp>
      <p:sp>
        <p:nvSpPr>
          <p:cNvPr id="3" name="Content Placeholder 2">
            <a:extLst>
              <a:ext uri="{FF2B5EF4-FFF2-40B4-BE49-F238E27FC236}">
                <a16:creationId xmlns:a16="http://schemas.microsoft.com/office/drawing/2014/main" id="{B06BE864-D0E8-A9A4-D147-42DDED8918E8}"/>
              </a:ext>
            </a:extLst>
          </p:cNvPr>
          <p:cNvSpPr>
            <a:spLocks noGrp="1"/>
          </p:cNvSpPr>
          <p:nvPr>
            <p:ph idx="1"/>
          </p:nvPr>
        </p:nvSpPr>
        <p:spPr>
          <a:xfrm>
            <a:off x="1772238" y="1772635"/>
            <a:ext cx="9581561" cy="609926"/>
          </a:xfrm>
        </p:spPr>
        <p:txBody>
          <a:bodyPr>
            <a:normAutofit fontScale="70000" lnSpcReduction="20000"/>
          </a:bodyPr>
          <a:lstStyle/>
          <a:p>
            <a:r>
              <a:rPr lang="en-US" sz="2400" dirty="0"/>
              <a:t>Total crystallin abundance is nearly linear with age (after TMM)</a:t>
            </a:r>
          </a:p>
          <a:p>
            <a:r>
              <a:rPr lang="en-US" sz="2400" dirty="0"/>
              <a:t>Small adjustments (mostly P0) result in linear trend (the reference pattern for major lens proteins)</a:t>
            </a:r>
          </a:p>
        </p:txBody>
      </p:sp>
      <p:pic>
        <p:nvPicPr>
          <p:cNvPr id="4" name="Picture 3">
            <a:extLst>
              <a:ext uri="{FF2B5EF4-FFF2-40B4-BE49-F238E27FC236}">
                <a16:creationId xmlns:a16="http://schemas.microsoft.com/office/drawing/2014/main" id="{DBCC649B-14F9-74B1-7471-E2B1B5852BE9}"/>
              </a:ext>
            </a:extLst>
          </p:cNvPr>
          <p:cNvPicPr>
            <a:picLocks noChangeAspect="1"/>
          </p:cNvPicPr>
          <p:nvPr/>
        </p:nvPicPr>
        <p:blipFill>
          <a:blip r:embed="rId2"/>
          <a:stretch>
            <a:fillRect/>
          </a:stretch>
        </p:blipFill>
        <p:spPr>
          <a:xfrm>
            <a:off x="3042920" y="2595810"/>
            <a:ext cx="6106160" cy="4064000"/>
          </a:xfrm>
          <a:prstGeom prst="rect">
            <a:avLst/>
          </a:prstGeom>
        </p:spPr>
      </p:pic>
    </p:spTree>
    <p:extLst>
      <p:ext uri="{BB962C8B-B14F-4D97-AF65-F5344CB8AC3E}">
        <p14:creationId xmlns:p14="http://schemas.microsoft.com/office/powerpoint/2010/main" val="4286716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96CAE-D6E5-9262-B054-3FDDEED284F9}"/>
              </a:ext>
            </a:extLst>
          </p:cNvPr>
          <p:cNvSpPr>
            <a:spLocks noGrp="1"/>
          </p:cNvSpPr>
          <p:nvPr>
            <p:ph type="title"/>
          </p:nvPr>
        </p:nvSpPr>
        <p:spPr>
          <a:xfrm>
            <a:off x="838200" y="365125"/>
            <a:ext cx="10515600" cy="945201"/>
          </a:xfrm>
        </p:spPr>
        <p:txBody>
          <a:bodyPr/>
          <a:lstStyle/>
          <a:p>
            <a:pPr algn="ctr"/>
            <a:r>
              <a:rPr lang="en-US" b="1" dirty="0"/>
              <a:t>4 proteins have different pattern</a:t>
            </a:r>
          </a:p>
        </p:txBody>
      </p:sp>
      <p:pic>
        <p:nvPicPr>
          <p:cNvPr id="5" name="Picture 4">
            <a:extLst>
              <a:ext uri="{FF2B5EF4-FFF2-40B4-BE49-F238E27FC236}">
                <a16:creationId xmlns:a16="http://schemas.microsoft.com/office/drawing/2014/main" id="{0FA7E218-3BA5-DD91-0399-CBB2F4BB2447}"/>
              </a:ext>
            </a:extLst>
          </p:cNvPr>
          <p:cNvPicPr>
            <a:picLocks noChangeAspect="1"/>
          </p:cNvPicPr>
          <p:nvPr/>
        </p:nvPicPr>
        <p:blipFill>
          <a:blip r:embed="rId2"/>
          <a:stretch>
            <a:fillRect/>
          </a:stretch>
        </p:blipFill>
        <p:spPr>
          <a:xfrm>
            <a:off x="75416" y="1615747"/>
            <a:ext cx="6205220" cy="4427220"/>
          </a:xfrm>
          <a:prstGeom prst="rect">
            <a:avLst/>
          </a:prstGeom>
        </p:spPr>
      </p:pic>
      <p:pic>
        <p:nvPicPr>
          <p:cNvPr id="6" name="Picture 5">
            <a:extLst>
              <a:ext uri="{FF2B5EF4-FFF2-40B4-BE49-F238E27FC236}">
                <a16:creationId xmlns:a16="http://schemas.microsoft.com/office/drawing/2014/main" id="{C403F2E7-6352-817E-38F5-AE00B0719189}"/>
              </a:ext>
            </a:extLst>
          </p:cNvPr>
          <p:cNvPicPr>
            <a:picLocks noChangeAspect="1"/>
          </p:cNvPicPr>
          <p:nvPr/>
        </p:nvPicPr>
        <p:blipFill>
          <a:blip r:embed="rId3"/>
          <a:stretch>
            <a:fillRect/>
          </a:stretch>
        </p:blipFill>
        <p:spPr>
          <a:xfrm>
            <a:off x="6014524" y="1615747"/>
            <a:ext cx="6196330" cy="4427220"/>
          </a:xfrm>
          <a:prstGeom prst="rect">
            <a:avLst/>
          </a:prstGeom>
        </p:spPr>
      </p:pic>
      <p:sp>
        <p:nvSpPr>
          <p:cNvPr id="7" name="TextBox 6">
            <a:extLst>
              <a:ext uri="{FF2B5EF4-FFF2-40B4-BE49-F238E27FC236}">
                <a16:creationId xmlns:a16="http://schemas.microsoft.com/office/drawing/2014/main" id="{DC2E6B5B-BD02-6432-B9C7-66F8A9481C29}"/>
              </a:ext>
            </a:extLst>
          </p:cNvPr>
          <p:cNvSpPr txBox="1"/>
          <p:nvPr/>
        </p:nvSpPr>
        <p:spPr>
          <a:xfrm>
            <a:off x="1216074" y="6188969"/>
            <a:ext cx="9759852" cy="461665"/>
          </a:xfrm>
          <a:prstGeom prst="rect">
            <a:avLst/>
          </a:prstGeom>
          <a:noFill/>
        </p:spPr>
        <p:txBody>
          <a:bodyPr wrap="none" rtlCol="0">
            <a:spAutoFit/>
          </a:bodyPr>
          <a:lstStyle/>
          <a:p>
            <a:pPr algn="ctr"/>
            <a:r>
              <a:rPr lang="en-US" sz="2400" dirty="0"/>
              <a:t>alpha B, beta B2, gamma S, and FABP have increased expression at later ages</a:t>
            </a:r>
          </a:p>
        </p:txBody>
      </p:sp>
      <p:sp>
        <p:nvSpPr>
          <p:cNvPr id="8" name="TextBox 7">
            <a:extLst>
              <a:ext uri="{FF2B5EF4-FFF2-40B4-BE49-F238E27FC236}">
                <a16:creationId xmlns:a16="http://schemas.microsoft.com/office/drawing/2014/main" id="{EFB2E077-627A-D7B0-1178-CC543D135E81}"/>
              </a:ext>
            </a:extLst>
          </p:cNvPr>
          <p:cNvSpPr txBox="1"/>
          <p:nvPr/>
        </p:nvSpPr>
        <p:spPr>
          <a:xfrm>
            <a:off x="11651037" y="3826514"/>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9" name="TextBox 8">
            <a:extLst>
              <a:ext uri="{FF2B5EF4-FFF2-40B4-BE49-F238E27FC236}">
                <a16:creationId xmlns:a16="http://schemas.microsoft.com/office/drawing/2014/main" id="{4919F8D5-9412-9772-BEEC-648315D59AE2}"/>
              </a:ext>
            </a:extLst>
          </p:cNvPr>
          <p:cNvSpPr txBox="1"/>
          <p:nvPr/>
        </p:nvSpPr>
        <p:spPr>
          <a:xfrm>
            <a:off x="11651037" y="3577770"/>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10" name="TextBox 9">
            <a:extLst>
              <a:ext uri="{FF2B5EF4-FFF2-40B4-BE49-F238E27FC236}">
                <a16:creationId xmlns:a16="http://schemas.microsoft.com/office/drawing/2014/main" id="{06C5192A-D391-9336-E320-5E393E9F9A60}"/>
              </a:ext>
            </a:extLst>
          </p:cNvPr>
          <p:cNvSpPr txBox="1"/>
          <p:nvPr/>
        </p:nvSpPr>
        <p:spPr>
          <a:xfrm>
            <a:off x="11651037" y="4300207"/>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
        <p:nvSpPr>
          <p:cNvPr id="11" name="TextBox 10">
            <a:extLst>
              <a:ext uri="{FF2B5EF4-FFF2-40B4-BE49-F238E27FC236}">
                <a16:creationId xmlns:a16="http://schemas.microsoft.com/office/drawing/2014/main" id="{FA27B30C-78B2-5DF8-52EF-58F09731DCDD}"/>
              </a:ext>
            </a:extLst>
          </p:cNvPr>
          <p:cNvSpPr txBox="1"/>
          <p:nvPr/>
        </p:nvSpPr>
        <p:spPr>
          <a:xfrm>
            <a:off x="11651037" y="4783925"/>
            <a:ext cx="604333" cy="338554"/>
          </a:xfrm>
          <a:prstGeom prst="rect">
            <a:avLst/>
          </a:prstGeom>
          <a:noFill/>
        </p:spPr>
        <p:txBody>
          <a:bodyPr wrap="none" rtlCol="0">
            <a:spAutoFit/>
          </a:bodyPr>
          <a:lstStyle/>
          <a:p>
            <a:r>
              <a:rPr lang="en-US" sz="1600" dirty="0"/>
              <a:t>FABP</a:t>
            </a:r>
          </a:p>
        </p:txBody>
      </p:sp>
    </p:spTree>
    <p:extLst>
      <p:ext uri="{BB962C8B-B14F-4D97-AF65-F5344CB8AC3E}">
        <p14:creationId xmlns:p14="http://schemas.microsoft.com/office/powerpoint/2010/main" val="49872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C9B6-935C-E0DD-7801-17076DD27EB4}"/>
              </a:ext>
            </a:extLst>
          </p:cNvPr>
          <p:cNvSpPr>
            <a:spLocks noGrp="1"/>
          </p:cNvSpPr>
          <p:nvPr>
            <p:ph type="title"/>
          </p:nvPr>
        </p:nvSpPr>
        <p:spPr/>
        <p:txBody>
          <a:bodyPr>
            <a:normAutofit/>
          </a:bodyPr>
          <a:lstStyle/>
          <a:p>
            <a:pPr algn="ctr"/>
            <a:r>
              <a:rPr lang="en-US" sz="4000" b="1" dirty="0"/>
              <a:t>Abundances as fractions (%) of 20-protein total</a:t>
            </a:r>
          </a:p>
        </p:txBody>
      </p:sp>
      <p:pic>
        <p:nvPicPr>
          <p:cNvPr id="3" name="Picture 2">
            <a:extLst>
              <a:ext uri="{FF2B5EF4-FFF2-40B4-BE49-F238E27FC236}">
                <a16:creationId xmlns:a16="http://schemas.microsoft.com/office/drawing/2014/main" id="{5EAD7236-5936-AAAD-3694-52A89B2758AB}"/>
              </a:ext>
            </a:extLst>
          </p:cNvPr>
          <p:cNvPicPr>
            <a:picLocks noChangeAspect="1"/>
          </p:cNvPicPr>
          <p:nvPr/>
        </p:nvPicPr>
        <p:blipFill>
          <a:blip r:embed="rId2"/>
          <a:stretch>
            <a:fillRect/>
          </a:stretch>
        </p:blipFill>
        <p:spPr>
          <a:xfrm>
            <a:off x="2585720" y="1690688"/>
            <a:ext cx="7020560" cy="5069840"/>
          </a:xfrm>
          <a:prstGeom prst="rect">
            <a:avLst/>
          </a:prstGeom>
        </p:spPr>
      </p:pic>
      <p:sp>
        <p:nvSpPr>
          <p:cNvPr id="4" name="TextBox 3">
            <a:extLst>
              <a:ext uri="{FF2B5EF4-FFF2-40B4-BE49-F238E27FC236}">
                <a16:creationId xmlns:a16="http://schemas.microsoft.com/office/drawing/2014/main" id="{18858718-3512-BB0F-8D7F-75FFDA7FA3C1}"/>
              </a:ext>
            </a:extLst>
          </p:cNvPr>
          <p:cNvSpPr txBox="1"/>
          <p:nvPr/>
        </p:nvSpPr>
        <p:spPr>
          <a:xfrm>
            <a:off x="9044471" y="4982646"/>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AA9F04B7-FD3A-DBF2-86AA-83FC6C3D7DA9}"/>
              </a:ext>
            </a:extLst>
          </p:cNvPr>
          <p:cNvSpPr txBox="1"/>
          <p:nvPr/>
        </p:nvSpPr>
        <p:spPr>
          <a:xfrm>
            <a:off x="9044471" y="4744408"/>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624BB3B0-237B-D6B5-A1FC-1779F9DD4CAD}"/>
              </a:ext>
            </a:extLst>
          </p:cNvPr>
          <p:cNvSpPr txBox="1"/>
          <p:nvPr/>
        </p:nvSpPr>
        <p:spPr>
          <a:xfrm>
            <a:off x="9044471" y="5225112"/>
            <a:ext cx="654218" cy="646331"/>
          </a:xfrm>
          <a:prstGeom prst="rect">
            <a:avLst/>
          </a:prstGeom>
          <a:noFill/>
        </p:spPr>
        <p:txBody>
          <a:bodyPr wrap="none" rtlCol="0">
            <a:spAutoFit/>
          </a:bodyPr>
          <a:lstStyle/>
          <a:p>
            <a:r>
              <a:rPr lang="en-US" dirty="0" err="1">
                <a:latin typeface="Symbol" pitchFamily="2" charset="2"/>
              </a:rPr>
              <a:t>g</a:t>
            </a:r>
            <a:r>
              <a:rPr lang="en-US" dirty="0" err="1"/>
              <a:t>S</a:t>
            </a:r>
            <a:br>
              <a:rPr lang="en-US" dirty="0"/>
            </a:br>
            <a:r>
              <a:rPr lang="en-US" dirty="0"/>
              <a:t>FABP</a:t>
            </a:r>
          </a:p>
        </p:txBody>
      </p:sp>
    </p:spTree>
    <p:extLst>
      <p:ext uri="{BB962C8B-B14F-4D97-AF65-F5344CB8AC3E}">
        <p14:creationId xmlns:p14="http://schemas.microsoft.com/office/powerpoint/2010/main" val="267267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D9C0-0765-1763-1811-5C825918AE2B}"/>
              </a:ext>
            </a:extLst>
          </p:cNvPr>
          <p:cNvSpPr>
            <a:spLocks noGrp="1"/>
          </p:cNvSpPr>
          <p:nvPr>
            <p:ph type="title"/>
          </p:nvPr>
        </p:nvSpPr>
        <p:spPr>
          <a:xfrm>
            <a:off x="461913" y="374552"/>
            <a:ext cx="11227324" cy="1325563"/>
          </a:xfrm>
        </p:spPr>
        <p:txBody>
          <a:bodyPr>
            <a:normAutofit/>
          </a:bodyPr>
          <a:lstStyle/>
          <a:p>
            <a:pPr algn="ctr"/>
            <a:r>
              <a:rPr lang="en-US" sz="4000" b="1" dirty="0"/>
              <a:t>Lens has no protein turnover – compute differences</a:t>
            </a:r>
          </a:p>
        </p:txBody>
      </p:sp>
      <p:pic>
        <p:nvPicPr>
          <p:cNvPr id="3" name="Picture 2">
            <a:extLst>
              <a:ext uri="{FF2B5EF4-FFF2-40B4-BE49-F238E27FC236}">
                <a16:creationId xmlns:a16="http://schemas.microsoft.com/office/drawing/2014/main" id="{14CCBBFC-D784-40A0-36C9-20285CA1C361}"/>
              </a:ext>
            </a:extLst>
          </p:cNvPr>
          <p:cNvPicPr>
            <a:picLocks noChangeAspect="1"/>
          </p:cNvPicPr>
          <p:nvPr/>
        </p:nvPicPr>
        <p:blipFill>
          <a:blip r:embed="rId2"/>
          <a:stretch>
            <a:fillRect/>
          </a:stretch>
        </p:blipFill>
        <p:spPr>
          <a:xfrm>
            <a:off x="2301240" y="1770772"/>
            <a:ext cx="7589520" cy="5049520"/>
          </a:xfrm>
          <a:prstGeom prst="rect">
            <a:avLst/>
          </a:prstGeom>
        </p:spPr>
      </p:pic>
      <p:sp>
        <p:nvSpPr>
          <p:cNvPr id="4" name="TextBox 3">
            <a:extLst>
              <a:ext uri="{FF2B5EF4-FFF2-40B4-BE49-F238E27FC236}">
                <a16:creationId xmlns:a16="http://schemas.microsoft.com/office/drawing/2014/main" id="{00E5ED73-2B6D-DA20-DA2D-E5AF87297526}"/>
              </a:ext>
            </a:extLst>
          </p:cNvPr>
          <p:cNvSpPr txBox="1"/>
          <p:nvPr/>
        </p:nvSpPr>
        <p:spPr>
          <a:xfrm>
            <a:off x="9139622" y="3510455"/>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70CDDA06-4302-EA63-B98C-982EE5A48023}"/>
              </a:ext>
            </a:extLst>
          </p:cNvPr>
          <p:cNvSpPr txBox="1"/>
          <p:nvPr/>
        </p:nvSpPr>
        <p:spPr>
          <a:xfrm>
            <a:off x="9232596" y="4295532"/>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FA5798CA-1EB8-8570-11D2-A72E389A9FA0}"/>
              </a:ext>
            </a:extLst>
          </p:cNvPr>
          <p:cNvSpPr txBox="1"/>
          <p:nvPr/>
        </p:nvSpPr>
        <p:spPr>
          <a:xfrm>
            <a:off x="9267862" y="4609190"/>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Tree>
    <p:extLst>
      <p:ext uri="{BB962C8B-B14F-4D97-AF65-F5344CB8AC3E}">
        <p14:creationId xmlns:p14="http://schemas.microsoft.com/office/powerpoint/2010/main" val="131003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7A76-01DE-2EB4-D342-AFBA4D1081CD}"/>
              </a:ext>
            </a:extLst>
          </p:cNvPr>
          <p:cNvSpPr>
            <a:spLocks noGrp="1"/>
          </p:cNvSpPr>
          <p:nvPr>
            <p:ph type="title"/>
          </p:nvPr>
        </p:nvSpPr>
        <p:spPr/>
        <p:txBody>
          <a:bodyPr>
            <a:normAutofit/>
          </a:bodyPr>
          <a:lstStyle/>
          <a:p>
            <a:pPr algn="ctr"/>
            <a:r>
              <a:rPr lang="en-US" b="1" dirty="0"/>
              <a:t>Normalized intensities are useful </a:t>
            </a:r>
            <a:br>
              <a:rPr lang="en-US" sz="4000" b="1" dirty="0"/>
            </a:br>
            <a:r>
              <a:rPr lang="en-US" sz="3600" b="1" dirty="0"/>
              <a:t>(scaled by protein median) </a:t>
            </a:r>
          </a:p>
        </p:txBody>
      </p:sp>
      <p:pic>
        <p:nvPicPr>
          <p:cNvPr id="5" name="Picture 4">
            <a:extLst>
              <a:ext uri="{FF2B5EF4-FFF2-40B4-BE49-F238E27FC236}">
                <a16:creationId xmlns:a16="http://schemas.microsoft.com/office/drawing/2014/main" id="{62AE5558-FA09-955B-F3CA-88B23F6E5AF5}"/>
              </a:ext>
            </a:extLst>
          </p:cNvPr>
          <p:cNvPicPr>
            <a:picLocks noChangeAspect="1"/>
          </p:cNvPicPr>
          <p:nvPr/>
        </p:nvPicPr>
        <p:blipFill>
          <a:blip r:embed="rId3"/>
          <a:stretch>
            <a:fillRect/>
          </a:stretch>
        </p:blipFill>
        <p:spPr>
          <a:xfrm>
            <a:off x="1081087" y="1839426"/>
            <a:ext cx="10029825" cy="4905375"/>
          </a:xfrm>
          <a:prstGeom prst="rect">
            <a:avLst/>
          </a:prstGeom>
        </p:spPr>
      </p:pic>
      <p:sp>
        <p:nvSpPr>
          <p:cNvPr id="22" name="TextBox 21">
            <a:extLst>
              <a:ext uri="{FF2B5EF4-FFF2-40B4-BE49-F238E27FC236}">
                <a16:creationId xmlns:a16="http://schemas.microsoft.com/office/drawing/2014/main" id="{A621DE72-80DF-BE41-BFF7-EAFAB9939BE7}"/>
              </a:ext>
            </a:extLst>
          </p:cNvPr>
          <p:cNvSpPr txBox="1"/>
          <p:nvPr/>
        </p:nvSpPr>
        <p:spPr>
          <a:xfrm>
            <a:off x="2385849" y="4267200"/>
            <a:ext cx="1313308" cy="369332"/>
          </a:xfrm>
          <a:prstGeom prst="rect">
            <a:avLst/>
          </a:prstGeom>
          <a:noFill/>
        </p:spPr>
        <p:txBody>
          <a:bodyPr wrap="none" rtlCol="0">
            <a:spAutoFit/>
          </a:bodyPr>
          <a:lstStyle/>
          <a:p>
            <a:r>
              <a:rPr lang="en-US" dirty="0"/>
              <a:t>lens pattern</a:t>
            </a:r>
          </a:p>
        </p:txBody>
      </p:sp>
      <p:cxnSp>
        <p:nvCxnSpPr>
          <p:cNvPr id="24" name="Straight Arrow Connector 23">
            <a:extLst>
              <a:ext uri="{FF2B5EF4-FFF2-40B4-BE49-F238E27FC236}">
                <a16:creationId xmlns:a16="http://schemas.microsoft.com/office/drawing/2014/main" id="{9E97F311-6DC2-AE18-1F3E-FDBF33525836}"/>
              </a:ext>
            </a:extLst>
          </p:cNvPr>
          <p:cNvCxnSpPr/>
          <p:nvPr/>
        </p:nvCxnSpPr>
        <p:spPr>
          <a:xfrm flipH="1">
            <a:off x="2196662" y="4635062"/>
            <a:ext cx="336331"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3F886-F19D-6798-FBB7-731A6AA05E3F}"/>
              </a:ext>
            </a:extLst>
          </p:cNvPr>
          <p:cNvCxnSpPr>
            <a:cxnSpLocks/>
          </p:cNvCxnSpPr>
          <p:nvPr/>
        </p:nvCxnSpPr>
        <p:spPr>
          <a:xfrm flipH="1">
            <a:off x="2568600" y="4641787"/>
            <a:ext cx="170524" cy="361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7D0517-2294-4050-5E7E-F2653514FAB7}"/>
              </a:ext>
            </a:extLst>
          </p:cNvPr>
          <p:cNvCxnSpPr/>
          <p:nvPr/>
        </p:nvCxnSpPr>
        <p:spPr>
          <a:xfrm flipH="1">
            <a:off x="2970351" y="4635062"/>
            <a:ext cx="94594" cy="36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4D3A5-564A-F593-CD38-30D8B0C7BE39}"/>
              </a:ext>
            </a:extLst>
          </p:cNvPr>
          <p:cNvCxnSpPr>
            <a:cxnSpLocks/>
          </p:cNvCxnSpPr>
          <p:nvPr/>
        </p:nvCxnSpPr>
        <p:spPr>
          <a:xfrm>
            <a:off x="3384331" y="4645572"/>
            <a:ext cx="0"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6FCB7-626D-34F7-DEC3-A02BDDD18974}"/>
              </a:ext>
            </a:extLst>
          </p:cNvPr>
          <p:cNvCxnSpPr>
            <a:cxnSpLocks/>
          </p:cNvCxnSpPr>
          <p:nvPr/>
        </p:nvCxnSpPr>
        <p:spPr>
          <a:xfrm>
            <a:off x="3615559" y="4635062"/>
            <a:ext cx="179854"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87DC21-0173-4F68-E1EA-DA7AB9C9ACFC}"/>
              </a:ext>
            </a:extLst>
          </p:cNvPr>
          <p:cNvSpPr txBox="1"/>
          <p:nvPr/>
        </p:nvSpPr>
        <p:spPr>
          <a:xfrm>
            <a:off x="6216869" y="4265730"/>
            <a:ext cx="1313308" cy="369332"/>
          </a:xfrm>
          <a:prstGeom prst="rect">
            <a:avLst/>
          </a:prstGeom>
          <a:noFill/>
        </p:spPr>
        <p:txBody>
          <a:bodyPr wrap="none" rtlCol="0">
            <a:spAutoFit/>
          </a:bodyPr>
          <a:lstStyle/>
          <a:p>
            <a:r>
              <a:rPr lang="en-US" dirty="0"/>
              <a:t>lens pattern</a:t>
            </a:r>
          </a:p>
        </p:txBody>
      </p:sp>
      <p:cxnSp>
        <p:nvCxnSpPr>
          <p:cNvPr id="39" name="Straight Arrow Connector 38">
            <a:extLst>
              <a:ext uri="{FF2B5EF4-FFF2-40B4-BE49-F238E27FC236}">
                <a16:creationId xmlns:a16="http://schemas.microsoft.com/office/drawing/2014/main" id="{4FA8BAFA-D5AB-013C-85A4-ACA5CDAA8CAB}"/>
              </a:ext>
            </a:extLst>
          </p:cNvPr>
          <p:cNvCxnSpPr>
            <a:cxnSpLocks/>
          </p:cNvCxnSpPr>
          <p:nvPr/>
        </p:nvCxnSpPr>
        <p:spPr>
          <a:xfrm flipH="1">
            <a:off x="6362985" y="4635062"/>
            <a:ext cx="256719"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A155D-077B-4CDA-9092-BAB57D7AB34B}"/>
              </a:ext>
            </a:extLst>
          </p:cNvPr>
          <p:cNvCxnSpPr>
            <a:cxnSpLocks/>
          </p:cNvCxnSpPr>
          <p:nvPr/>
        </p:nvCxnSpPr>
        <p:spPr>
          <a:xfrm flipH="1">
            <a:off x="6765820" y="4645572"/>
            <a:ext cx="130145"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3BDEA9-D0AC-AD47-8CCE-0B6EA61A8692}"/>
              </a:ext>
            </a:extLst>
          </p:cNvPr>
          <p:cNvCxnSpPr>
            <a:cxnSpLocks/>
          </p:cNvCxnSpPr>
          <p:nvPr/>
        </p:nvCxnSpPr>
        <p:spPr>
          <a:xfrm>
            <a:off x="7107153" y="4631399"/>
            <a:ext cx="0" cy="382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9098CD-547C-3F93-99D0-3CEC4516237C}"/>
              </a:ext>
            </a:extLst>
          </p:cNvPr>
          <p:cNvCxnSpPr>
            <a:cxnSpLocks/>
          </p:cNvCxnSpPr>
          <p:nvPr/>
        </p:nvCxnSpPr>
        <p:spPr>
          <a:xfrm>
            <a:off x="7301595" y="4635062"/>
            <a:ext cx="160750" cy="367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871F78D-23BE-0590-CC54-AE5C5D3CEEF8}"/>
              </a:ext>
            </a:extLst>
          </p:cNvPr>
          <p:cNvSpPr txBox="1"/>
          <p:nvPr/>
        </p:nvSpPr>
        <p:spPr>
          <a:xfrm>
            <a:off x="10245037" y="4292113"/>
            <a:ext cx="1313308" cy="369332"/>
          </a:xfrm>
          <a:prstGeom prst="rect">
            <a:avLst/>
          </a:prstGeom>
          <a:noFill/>
        </p:spPr>
        <p:txBody>
          <a:bodyPr wrap="none" rtlCol="0">
            <a:spAutoFit/>
          </a:bodyPr>
          <a:lstStyle/>
          <a:p>
            <a:r>
              <a:rPr lang="en-US" dirty="0"/>
              <a:t>lens pattern</a:t>
            </a:r>
          </a:p>
        </p:txBody>
      </p:sp>
      <p:cxnSp>
        <p:nvCxnSpPr>
          <p:cNvPr id="49" name="Straight Arrow Connector 48">
            <a:extLst>
              <a:ext uri="{FF2B5EF4-FFF2-40B4-BE49-F238E27FC236}">
                <a16:creationId xmlns:a16="http://schemas.microsoft.com/office/drawing/2014/main" id="{9F25207C-A1B9-56EF-F72A-9E68EDA76A3F}"/>
              </a:ext>
            </a:extLst>
          </p:cNvPr>
          <p:cNvCxnSpPr/>
          <p:nvPr/>
        </p:nvCxnSpPr>
        <p:spPr>
          <a:xfrm flipH="1">
            <a:off x="10488174" y="4641787"/>
            <a:ext cx="103335" cy="3506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D898F93-5DF6-03FB-CECE-264D9B906C03}"/>
              </a:ext>
            </a:extLst>
          </p:cNvPr>
          <p:cNvCxnSpPr>
            <a:cxnSpLocks/>
          </p:cNvCxnSpPr>
          <p:nvPr/>
        </p:nvCxnSpPr>
        <p:spPr>
          <a:xfrm flipH="1">
            <a:off x="10886801" y="4634637"/>
            <a:ext cx="16077" cy="357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26B5DF0-319A-F73B-67AE-8BACA3337F4D}"/>
              </a:ext>
            </a:extLst>
          </p:cNvPr>
          <p:cNvSpPr txBox="1"/>
          <p:nvPr/>
        </p:nvSpPr>
        <p:spPr>
          <a:xfrm>
            <a:off x="6783249" y="3052881"/>
            <a:ext cx="1915396" cy="369332"/>
          </a:xfrm>
          <a:prstGeom prst="rect">
            <a:avLst/>
          </a:prstGeom>
          <a:noFill/>
        </p:spPr>
        <p:txBody>
          <a:bodyPr wrap="none" rtlCol="0">
            <a:spAutoFit/>
          </a:bodyPr>
          <a:lstStyle/>
          <a:p>
            <a:r>
              <a:rPr lang="en-US" dirty="0"/>
              <a:t>later development</a:t>
            </a:r>
          </a:p>
        </p:txBody>
      </p:sp>
      <p:cxnSp>
        <p:nvCxnSpPr>
          <p:cNvPr id="55" name="Straight Arrow Connector 54">
            <a:extLst>
              <a:ext uri="{FF2B5EF4-FFF2-40B4-BE49-F238E27FC236}">
                <a16:creationId xmlns:a16="http://schemas.microsoft.com/office/drawing/2014/main" id="{BEC35CC2-AA7F-7B0F-78E0-D92539988986}"/>
              </a:ext>
            </a:extLst>
          </p:cNvPr>
          <p:cNvCxnSpPr>
            <a:cxnSpLocks/>
          </p:cNvCxnSpPr>
          <p:nvPr/>
        </p:nvCxnSpPr>
        <p:spPr>
          <a:xfrm flipH="1">
            <a:off x="5938345" y="3247697"/>
            <a:ext cx="8274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729641-A0F7-6610-058F-74095E0D3C0A}"/>
              </a:ext>
            </a:extLst>
          </p:cNvPr>
          <p:cNvCxnSpPr/>
          <p:nvPr/>
        </p:nvCxnSpPr>
        <p:spPr>
          <a:xfrm>
            <a:off x="7575061" y="3429000"/>
            <a:ext cx="528415" cy="1212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5C6A8F-7B6E-55B8-F092-8C0007788C96}"/>
              </a:ext>
            </a:extLst>
          </p:cNvPr>
          <p:cNvCxnSpPr>
            <a:cxnSpLocks/>
          </p:cNvCxnSpPr>
          <p:nvPr/>
        </p:nvCxnSpPr>
        <p:spPr>
          <a:xfrm>
            <a:off x="8008396" y="3418612"/>
            <a:ext cx="486149" cy="616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F58C32-70EE-884A-648E-1389D3DDA262}"/>
              </a:ext>
            </a:extLst>
          </p:cNvPr>
          <p:cNvCxnSpPr>
            <a:cxnSpLocks/>
          </p:cNvCxnSpPr>
          <p:nvPr/>
        </p:nvCxnSpPr>
        <p:spPr>
          <a:xfrm>
            <a:off x="8725287" y="3370798"/>
            <a:ext cx="1083351" cy="454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0C37CEC-A024-04A0-DCB7-5F75D2C04E82}"/>
              </a:ext>
            </a:extLst>
          </p:cNvPr>
          <p:cNvSpPr txBox="1"/>
          <p:nvPr/>
        </p:nvSpPr>
        <p:spPr>
          <a:xfrm>
            <a:off x="4873480" y="3814575"/>
            <a:ext cx="880497" cy="646331"/>
          </a:xfrm>
          <a:prstGeom prst="rect">
            <a:avLst/>
          </a:prstGeom>
          <a:noFill/>
        </p:spPr>
        <p:txBody>
          <a:bodyPr wrap="none" rtlCol="0">
            <a:spAutoFit/>
          </a:bodyPr>
          <a:lstStyle/>
          <a:p>
            <a:pPr algn="ctr"/>
            <a:r>
              <a:rPr lang="en-US" dirty="0"/>
              <a:t>lens</a:t>
            </a:r>
            <a:br>
              <a:rPr lang="en-US" dirty="0"/>
            </a:br>
            <a:r>
              <a:rPr lang="en-US" dirty="0"/>
              <a:t>pattern</a:t>
            </a:r>
          </a:p>
        </p:txBody>
      </p:sp>
      <p:cxnSp>
        <p:nvCxnSpPr>
          <p:cNvPr id="64" name="Straight Arrow Connector 63">
            <a:extLst>
              <a:ext uri="{FF2B5EF4-FFF2-40B4-BE49-F238E27FC236}">
                <a16:creationId xmlns:a16="http://schemas.microsoft.com/office/drawing/2014/main" id="{AA53BA5A-61AF-C2F1-8E5B-8E842E687435}"/>
              </a:ext>
            </a:extLst>
          </p:cNvPr>
          <p:cNvCxnSpPr>
            <a:cxnSpLocks/>
          </p:cNvCxnSpPr>
          <p:nvPr/>
        </p:nvCxnSpPr>
        <p:spPr>
          <a:xfrm>
            <a:off x="5308473" y="4450396"/>
            <a:ext cx="0" cy="542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1A757B-BE70-3DBE-F011-1743C50F0D97}"/>
              </a:ext>
            </a:extLst>
          </p:cNvPr>
          <p:cNvSpPr txBox="1"/>
          <p:nvPr/>
        </p:nvSpPr>
        <p:spPr>
          <a:xfrm>
            <a:off x="3153709" y="3456433"/>
            <a:ext cx="1915396" cy="369332"/>
          </a:xfrm>
          <a:prstGeom prst="rect">
            <a:avLst/>
          </a:prstGeom>
          <a:noFill/>
        </p:spPr>
        <p:txBody>
          <a:bodyPr wrap="none" rtlCol="0">
            <a:spAutoFit/>
          </a:bodyPr>
          <a:lstStyle/>
          <a:p>
            <a:r>
              <a:rPr lang="en-US" dirty="0"/>
              <a:t>later development</a:t>
            </a:r>
          </a:p>
        </p:txBody>
      </p:sp>
      <p:cxnSp>
        <p:nvCxnSpPr>
          <p:cNvPr id="67" name="Straight Arrow Connector 66">
            <a:extLst>
              <a:ext uri="{FF2B5EF4-FFF2-40B4-BE49-F238E27FC236}">
                <a16:creationId xmlns:a16="http://schemas.microsoft.com/office/drawing/2014/main" id="{75385EA1-7E7C-632D-E0A6-E088FD661766}"/>
              </a:ext>
            </a:extLst>
          </p:cNvPr>
          <p:cNvCxnSpPr>
            <a:cxnSpLocks/>
          </p:cNvCxnSpPr>
          <p:nvPr/>
        </p:nvCxnSpPr>
        <p:spPr>
          <a:xfrm>
            <a:off x="3872376" y="3808803"/>
            <a:ext cx="388364" cy="822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DA7B29D-0C04-88C0-AA1E-0BD32D41EA04}"/>
              </a:ext>
            </a:extLst>
          </p:cNvPr>
          <p:cNvCxnSpPr>
            <a:cxnSpLocks/>
          </p:cNvCxnSpPr>
          <p:nvPr/>
        </p:nvCxnSpPr>
        <p:spPr>
          <a:xfrm>
            <a:off x="4448665" y="3783129"/>
            <a:ext cx="353705" cy="848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913C5CD-FE98-B01E-2751-5D290ACCD775}"/>
              </a:ext>
            </a:extLst>
          </p:cNvPr>
          <p:cNvSpPr txBox="1"/>
          <p:nvPr/>
        </p:nvSpPr>
        <p:spPr>
          <a:xfrm>
            <a:off x="8829225" y="4807748"/>
            <a:ext cx="292068" cy="369332"/>
          </a:xfrm>
          <a:prstGeom prst="rect">
            <a:avLst/>
          </a:prstGeom>
          <a:noFill/>
        </p:spPr>
        <p:txBody>
          <a:bodyPr wrap="none" rtlCol="0">
            <a:spAutoFit/>
          </a:bodyPr>
          <a:lstStyle/>
          <a:p>
            <a:r>
              <a:rPr lang="en-US" dirty="0"/>
              <a:t>?</a:t>
            </a:r>
          </a:p>
        </p:txBody>
      </p:sp>
      <p:sp>
        <p:nvSpPr>
          <p:cNvPr id="72" name="TextBox 71">
            <a:extLst>
              <a:ext uri="{FF2B5EF4-FFF2-40B4-BE49-F238E27FC236}">
                <a16:creationId xmlns:a16="http://schemas.microsoft.com/office/drawing/2014/main" id="{776F31F4-06F6-194F-BEC1-4C0D1D1C75CE}"/>
              </a:ext>
            </a:extLst>
          </p:cNvPr>
          <p:cNvSpPr txBox="1"/>
          <p:nvPr/>
        </p:nvSpPr>
        <p:spPr>
          <a:xfrm>
            <a:off x="9244383" y="4802494"/>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124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D2D9-9BA3-F105-B5E9-61C8C065D274}"/>
              </a:ext>
            </a:extLst>
          </p:cNvPr>
          <p:cNvSpPr>
            <a:spLocks noGrp="1"/>
          </p:cNvSpPr>
          <p:nvPr>
            <p:ph type="title"/>
          </p:nvPr>
        </p:nvSpPr>
        <p:spPr/>
        <p:txBody>
          <a:bodyPr/>
          <a:lstStyle/>
          <a:p>
            <a:pPr algn="ctr"/>
            <a:r>
              <a:rPr lang="en-US" b="1" dirty="0"/>
              <a:t>Shared peptides for gamma crystallins</a:t>
            </a:r>
          </a:p>
        </p:txBody>
      </p:sp>
      <p:sp>
        <p:nvSpPr>
          <p:cNvPr id="3" name="Content Placeholder 2">
            <a:extLst>
              <a:ext uri="{FF2B5EF4-FFF2-40B4-BE49-F238E27FC236}">
                <a16:creationId xmlns:a16="http://schemas.microsoft.com/office/drawing/2014/main" id="{C1A80EBE-7D75-4059-F377-BB88D09EC1C6}"/>
              </a:ext>
            </a:extLst>
          </p:cNvPr>
          <p:cNvSpPr>
            <a:spLocks noGrp="1"/>
          </p:cNvSpPr>
          <p:nvPr>
            <p:ph idx="1"/>
          </p:nvPr>
        </p:nvSpPr>
        <p:spPr/>
        <p:txBody>
          <a:bodyPr/>
          <a:lstStyle/>
          <a:p>
            <a:r>
              <a:rPr lang="en-US" dirty="0"/>
              <a:t>Canonical FASTA files and extended parsimony protein grouping reduce total intensity loss from excluded shared peptides</a:t>
            </a:r>
          </a:p>
          <a:p>
            <a:r>
              <a:rPr lang="en-US" dirty="0"/>
              <a:t>Majority of proteins have no or few shared peptides after grouping</a:t>
            </a:r>
          </a:p>
          <a:p>
            <a:r>
              <a:rPr lang="en-US" dirty="0"/>
              <a:t>Certain protein families are exceptions</a:t>
            </a:r>
          </a:p>
          <a:p>
            <a:r>
              <a:rPr lang="en-US" dirty="0"/>
              <a:t>Gamma crystallins in lens have a complicated pattern of shared peptides</a:t>
            </a:r>
          </a:p>
        </p:txBody>
      </p:sp>
      <p:graphicFrame>
        <p:nvGraphicFramePr>
          <p:cNvPr id="4" name="Table 3">
            <a:extLst>
              <a:ext uri="{FF2B5EF4-FFF2-40B4-BE49-F238E27FC236}">
                <a16:creationId xmlns:a16="http://schemas.microsoft.com/office/drawing/2014/main" id="{CBDE0974-01DF-4659-D8C5-6F84C0A118CA}"/>
              </a:ext>
            </a:extLst>
          </p:cNvPr>
          <p:cNvGraphicFramePr>
            <a:graphicFrameLocks noGrp="1"/>
          </p:cNvGraphicFramePr>
          <p:nvPr>
            <p:extLst>
              <p:ext uri="{D42A27DB-BD31-4B8C-83A1-F6EECF244321}">
                <p14:modId xmlns:p14="http://schemas.microsoft.com/office/powerpoint/2010/main" val="1954681044"/>
              </p:ext>
            </p:extLst>
          </p:nvPr>
        </p:nvGraphicFramePr>
        <p:xfrm>
          <a:off x="2126268" y="482854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8634920"/>
                    </a:ext>
                  </a:extLst>
                </a:gridCol>
                <a:gridCol w="2032000">
                  <a:extLst>
                    <a:ext uri="{9D8B030D-6E8A-4147-A177-3AD203B41FA5}">
                      <a16:colId xmlns:a16="http://schemas.microsoft.com/office/drawing/2014/main" val="2373039545"/>
                    </a:ext>
                  </a:extLst>
                </a:gridCol>
                <a:gridCol w="2032000">
                  <a:extLst>
                    <a:ext uri="{9D8B030D-6E8A-4147-A177-3AD203B41FA5}">
                      <a16:colId xmlns:a16="http://schemas.microsoft.com/office/drawing/2014/main" val="3894108039"/>
                    </a:ext>
                  </a:extLst>
                </a:gridCol>
                <a:gridCol w="2032000">
                  <a:extLst>
                    <a:ext uri="{9D8B030D-6E8A-4147-A177-3AD203B41FA5}">
                      <a16:colId xmlns:a16="http://schemas.microsoft.com/office/drawing/2014/main" val="1305896236"/>
                    </a:ext>
                  </a:extLst>
                </a:gridCol>
              </a:tblGrid>
              <a:tr h="370840">
                <a:tc>
                  <a:txBody>
                    <a:bodyPr/>
                    <a:lstStyle/>
                    <a:p>
                      <a:r>
                        <a:rPr lang="en-US" dirty="0"/>
                        <a:t>Crystallin</a:t>
                      </a:r>
                    </a:p>
                  </a:txBody>
                  <a:tcPr/>
                </a:tc>
                <a:tc>
                  <a:txBody>
                    <a:bodyPr/>
                    <a:lstStyle/>
                    <a:p>
                      <a:r>
                        <a:rPr lang="en-US" dirty="0"/>
                        <a:t>Fraction Unique</a:t>
                      </a:r>
                    </a:p>
                  </a:txBody>
                  <a:tcPr/>
                </a:tc>
                <a:tc>
                  <a:txBody>
                    <a:bodyPr/>
                    <a:lstStyle/>
                    <a:p>
                      <a:r>
                        <a:rPr lang="en-US" dirty="0"/>
                        <a:t>Crystallin</a:t>
                      </a:r>
                    </a:p>
                  </a:txBody>
                  <a:tcPr/>
                </a:tc>
                <a:tc>
                  <a:txBody>
                    <a:bodyPr/>
                    <a:lstStyle/>
                    <a:p>
                      <a:r>
                        <a:rPr lang="en-US" dirty="0"/>
                        <a:t>Fraction Unique</a:t>
                      </a:r>
                    </a:p>
                  </a:txBody>
                  <a:tcPr/>
                </a:tc>
                <a:extLst>
                  <a:ext uri="{0D108BD9-81ED-4DB2-BD59-A6C34878D82A}">
                    <a16:rowId xmlns:a16="http://schemas.microsoft.com/office/drawing/2014/main" val="2279195363"/>
                  </a:ext>
                </a:extLst>
              </a:tr>
              <a:tr h="370840">
                <a:tc>
                  <a:txBody>
                    <a:bodyPr/>
                    <a:lstStyle/>
                    <a:p>
                      <a:r>
                        <a:rPr lang="en-US" dirty="0"/>
                        <a:t>Gamma A</a:t>
                      </a:r>
                    </a:p>
                  </a:txBody>
                  <a:tcPr/>
                </a:tc>
                <a:tc>
                  <a:txBody>
                    <a:bodyPr/>
                    <a:lstStyle/>
                    <a:p>
                      <a:r>
                        <a:rPr lang="en-US" dirty="0"/>
                        <a:t>79.1%</a:t>
                      </a:r>
                    </a:p>
                  </a:txBody>
                  <a:tcPr/>
                </a:tc>
                <a:tc>
                  <a:txBody>
                    <a:bodyPr/>
                    <a:lstStyle/>
                    <a:p>
                      <a:r>
                        <a:rPr lang="en-US" dirty="0"/>
                        <a:t>Gamma D</a:t>
                      </a:r>
                    </a:p>
                  </a:txBody>
                  <a:tcPr/>
                </a:tc>
                <a:tc>
                  <a:txBody>
                    <a:bodyPr/>
                    <a:lstStyle/>
                    <a:p>
                      <a:r>
                        <a:rPr lang="en-US" dirty="0"/>
                        <a:t>4.8%</a:t>
                      </a:r>
                    </a:p>
                  </a:txBody>
                  <a:tcPr/>
                </a:tc>
                <a:extLst>
                  <a:ext uri="{0D108BD9-81ED-4DB2-BD59-A6C34878D82A}">
                    <a16:rowId xmlns:a16="http://schemas.microsoft.com/office/drawing/2014/main" val="3464059134"/>
                  </a:ext>
                </a:extLst>
              </a:tr>
              <a:tr h="370840">
                <a:tc>
                  <a:txBody>
                    <a:bodyPr/>
                    <a:lstStyle/>
                    <a:p>
                      <a:r>
                        <a:rPr lang="en-US" dirty="0"/>
                        <a:t>Gamma B</a:t>
                      </a:r>
                    </a:p>
                  </a:txBody>
                  <a:tcPr/>
                </a:tc>
                <a:tc>
                  <a:txBody>
                    <a:bodyPr/>
                    <a:lstStyle/>
                    <a:p>
                      <a:r>
                        <a:rPr lang="en-US" dirty="0"/>
                        <a:t>46.5%</a:t>
                      </a:r>
                    </a:p>
                  </a:txBody>
                  <a:tcPr/>
                </a:tc>
                <a:tc>
                  <a:txBody>
                    <a:bodyPr/>
                    <a:lstStyle/>
                    <a:p>
                      <a:r>
                        <a:rPr lang="en-US" dirty="0"/>
                        <a:t>Gamma E/F</a:t>
                      </a:r>
                    </a:p>
                  </a:txBody>
                  <a:tcPr/>
                </a:tc>
                <a:tc>
                  <a:txBody>
                    <a:bodyPr/>
                    <a:lstStyle/>
                    <a:p>
                      <a:r>
                        <a:rPr lang="en-US" dirty="0"/>
                        <a:t>23.7%</a:t>
                      </a:r>
                    </a:p>
                  </a:txBody>
                  <a:tcPr/>
                </a:tc>
                <a:extLst>
                  <a:ext uri="{0D108BD9-81ED-4DB2-BD59-A6C34878D82A}">
                    <a16:rowId xmlns:a16="http://schemas.microsoft.com/office/drawing/2014/main" val="2863167401"/>
                  </a:ext>
                </a:extLst>
              </a:tr>
              <a:tr h="370840">
                <a:tc>
                  <a:txBody>
                    <a:bodyPr/>
                    <a:lstStyle/>
                    <a:p>
                      <a:r>
                        <a:rPr lang="en-US" dirty="0"/>
                        <a:t>Gamma C</a:t>
                      </a:r>
                    </a:p>
                  </a:txBody>
                  <a:tcPr/>
                </a:tc>
                <a:tc>
                  <a:txBody>
                    <a:bodyPr/>
                    <a:lstStyle/>
                    <a:p>
                      <a:r>
                        <a:rPr lang="en-US" dirty="0"/>
                        <a:t>26.3%</a:t>
                      </a:r>
                    </a:p>
                  </a:txBody>
                  <a:tcPr/>
                </a:tc>
                <a:tc>
                  <a:txBody>
                    <a:bodyPr/>
                    <a:lstStyle/>
                    <a:p>
                      <a:r>
                        <a:rPr lang="en-US" dirty="0"/>
                        <a:t>Gamma S</a:t>
                      </a:r>
                    </a:p>
                  </a:txBody>
                  <a:tcPr/>
                </a:tc>
                <a:tc>
                  <a:txBody>
                    <a:bodyPr/>
                    <a:lstStyle/>
                    <a:p>
                      <a:r>
                        <a:rPr lang="en-US" dirty="0"/>
                        <a:t>100%</a:t>
                      </a:r>
                    </a:p>
                  </a:txBody>
                  <a:tcPr/>
                </a:tc>
                <a:extLst>
                  <a:ext uri="{0D108BD9-81ED-4DB2-BD59-A6C34878D82A}">
                    <a16:rowId xmlns:a16="http://schemas.microsoft.com/office/drawing/2014/main" val="94166184"/>
                  </a:ext>
                </a:extLst>
              </a:tr>
            </a:tbl>
          </a:graphicData>
        </a:graphic>
      </p:graphicFrame>
    </p:spTree>
    <p:extLst>
      <p:ext uri="{BB962C8B-B14F-4D97-AF65-F5344CB8AC3E}">
        <p14:creationId xmlns:p14="http://schemas.microsoft.com/office/powerpoint/2010/main" val="251270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D00B-6AE2-545D-8D84-24C2B3C6C506}"/>
              </a:ext>
            </a:extLst>
          </p:cNvPr>
          <p:cNvSpPr>
            <a:spLocks noGrp="1"/>
          </p:cNvSpPr>
          <p:nvPr>
            <p:ph type="title"/>
          </p:nvPr>
        </p:nvSpPr>
        <p:spPr>
          <a:xfrm>
            <a:off x="688157" y="365125"/>
            <a:ext cx="10812543" cy="1325563"/>
          </a:xfrm>
        </p:spPr>
        <p:txBody>
          <a:bodyPr>
            <a:normAutofit/>
          </a:bodyPr>
          <a:lstStyle/>
          <a:p>
            <a:pPr algn="ctr"/>
            <a:r>
              <a:rPr lang="en-US" b="1" dirty="0"/>
              <a:t>Shared peptide quantitative information</a:t>
            </a:r>
            <a:br>
              <a:rPr lang="en-US" b="1" dirty="0"/>
            </a:br>
            <a:r>
              <a:rPr lang="en-US" b="1" dirty="0"/>
              <a:t>can be fractionally “split” </a:t>
            </a:r>
          </a:p>
        </p:txBody>
      </p:sp>
      <p:sp>
        <p:nvSpPr>
          <p:cNvPr id="3" name="Content Placeholder 2">
            <a:extLst>
              <a:ext uri="{FF2B5EF4-FFF2-40B4-BE49-F238E27FC236}">
                <a16:creationId xmlns:a16="http://schemas.microsoft.com/office/drawing/2014/main" id="{FB635FA3-A5A4-CFE2-900A-92D976DDBCB2}"/>
              </a:ext>
            </a:extLst>
          </p:cNvPr>
          <p:cNvSpPr>
            <a:spLocks noGrp="1"/>
          </p:cNvSpPr>
          <p:nvPr>
            <p:ph idx="1"/>
          </p:nvPr>
        </p:nvSpPr>
        <p:spPr>
          <a:xfrm>
            <a:off x="838200" y="2267387"/>
            <a:ext cx="10515600" cy="3534651"/>
          </a:xfrm>
        </p:spPr>
        <p:txBody>
          <a:bodyPr/>
          <a:lstStyle/>
          <a:p>
            <a:r>
              <a:rPr lang="en-US" dirty="0"/>
              <a:t>PAW pipeline does this for spectral counting totals (</a:t>
            </a:r>
            <a:r>
              <a:rPr lang="en-US" dirty="0" err="1"/>
              <a:t>SpC</a:t>
            </a:r>
            <a:r>
              <a:rPr lang="en-US" dirty="0"/>
              <a:t>)</a:t>
            </a:r>
          </a:p>
          <a:p>
            <a:r>
              <a:rPr lang="en-US" dirty="0"/>
              <a:t>TMT is an extra dimension of quantitative data</a:t>
            </a:r>
          </a:p>
          <a:p>
            <a:pPr lvl="1"/>
            <a:r>
              <a:rPr lang="en-US" dirty="0"/>
              <a:t>Intensities have more dynamic range than spectral counts</a:t>
            </a:r>
          </a:p>
          <a:p>
            <a:pPr lvl="1"/>
            <a:r>
              <a:rPr lang="en-US" dirty="0"/>
              <a:t>Each channel has different shared and unique intensity totals</a:t>
            </a:r>
          </a:p>
          <a:p>
            <a:r>
              <a:rPr lang="en-US" dirty="0"/>
              <a:t>Logic for </a:t>
            </a:r>
            <a:r>
              <a:rPr lang="en-US" dirty="0" err="1"/>
              <a:t>SpC</a:t>
            </a:r>
            <a:r>
              <a:rPr lang="en-US" dirty="0"/>
              <a:t> splitting can be applied per channel with intensities</a:t>
            </a:r>
          </a:p>
          <a:p>
            <a:r>
              <a:rPr lang="en-US" dirty="0"/>
              <a:t>Manually done for P0 age and Set 1 plex</a:t>
            </a:r>
          </a:p>
        </p:txBody>
      </p:sp>
    </p:spTree>
    <p:extLst>
      <p:ext uri="{BB962C8B-B14F-4D97-AF65-F5344CB8AC3E}">
        <p14:creationId xmlns:p14="http://schemas.microsoft.com/office/powerpoint/2010/main" val="24026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21E2-417F-5237-0564-70CE70EC4B4C}"/>
              </a:ext>
            </a:extLst>
          </p:cNvPr>
          <p:cNvSpPr>
            <a:spLocks noGrp="1"/>
          </p:cNvSpPr>
          <p:nvPr>
            <p:ph type="title"/>
          </p:nvPr>
        </p:nvSpPr>
        <p:spPr>
          <a:xfrm>
            <a:off x="693683" y="365125"/>
            <a:ext cx="10857185" cy="1325563"/>
          </a:xfrm>
        </p:spPr>
        <p:txBody>
          <a:bodyPr/>
          <a:lstStyle/>
          <a:p>
            <a:pPr algn="ctr"/>
            <a:r>
              <a:rPr lang="en-US" b="1" dirty="0"/>
              <a:t>Total gamma intensities change after splitting</a:t>
            </a:r>
          </a:p>
        </p:txBody>
      </p:sp>
      <p:graphicFrame>
        <p:nvGraphicFramePr>
          <p:cNvPr id="4" name="Content Placeholder 3">
            <a:extLst>
              <a:ext uri="{FF2B5EF4-FFF2-40B4-BE49-F238E27FC236}">
                <a16:creationId xmlns:a16="http://schemas.microsoft.com/office/drawing/2014/main" id="{A970566C-F3D0-9FAE-6C2D-CBE719959049}"/>
              </a:ext>
            </a:extLst>
          </p:cNvPr>
          <p:cNvGraphicFramePr>
            <a:graphicFrameLocks noGrp="1"/>
          </p:cNvGraphicFramePr>
          <p:nvPr>
            <p:ph idx="1"/>
            <p:extLst>
              <p:ext uri="{D42A27DB-BD31-4B8C-83A1-F6EECF244321}">
                <p14:modId xmlns:p14="http://schemas.microsoft.com/office/powerpoint/2010/main" val="1744621230"/>
              </p:ext>
            </p:extLst>
          </p:nvPr>
        </p:nvGraphicFramePr>
        <p:xfrm>
          <a:off x="838200" y="1825625"/>
          <a:ext cx="10515600" cy="2768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8678316"/>
                    </a:ext>
                  </a:extLst>
                </a:gridCol>
                <a:gridCol w="2628900">
                  <a:extLst>
                    <a:ext uri="{9D8B030D-6E8A-4147-A177-3AD203B41FA5}">
                      <a16:colId xmlns:a16="http://schemas.microsoft.com/office/drawing/2014/main" val="1051253780"/>
                    </a:ext>
                  </a:extLst>
                </a:gridCol>
                <a:gridCol w="2628900">
                  <a:extLst>
                    <a:ext uri="{9D8B030D-6E8A-4147-A177-3AD203B41FA5}">
                      <a16:colId xmlns:a16="http://schemas.microsoft.com/office/drawing/2014/main" val="689385406"/>
                    </a:ext>
                  </a:extLst>
                </a:gridCol>
                <a:gridCol w="2628900">
                  <a:extLst>
                    <a:ext uri="{9D8B030D-6E8A-4147-A177-3AD203B41FA5}">
                      <a16:colId xmlns:a16="http://schemas.microsoft.com/office/drawing/2014/main" val="1836694888"/>
                    </a:ext>
                  </a:extLst>
                </a:gridCol>
              </a:tblGrid>
              <a:tr h="370840">
                <a:tc>
                  <a:txBody>
                    <a:bodyPr/>
                    <a:lstStyle/>
                    <a:p>
                      <a:r>
                        <a:rPr lang="en-US" dirty="0"/>
                        <a:t>Gamma crystallin</a:t>
                      </a:r>
                    </a:p>
                  </a:txBody>
                  <a:tcPr/>
                </a:tc>
                <a:tc>
                  <a:txBody>
                    <a:bodyPr/>
                    <a:lstStyle/>
                    <a:p>
                      <a:r>
                        <a:rPr lang="en-US" dirty="0"/>
                        <a:t>Unique intensity total (default values)</a:t>
                      </a:r>
                    </a:p>
                  </a:txBody>
                  <a:tcPr/>
                </a:tc>
                <a:tc>
                  <a:txBody>
                    <a:bodyPr/>
                    <a:lstStyle/>
                    <a:p>
                      <a:r>
                        <a:rPr lang="en-US" dirty="0"/>
                        <a:t>Intensity totals with extra fractionally split shared peptides</a:t>
                      </a:r>
                    </a:p>
                  </a:txBody>
                  <a:tcPr/>
                </a:tc>
                <a:tc>
                  <a:txBody>
                    <a:bodyPr/>
                    <a:lstStyle/>
                    <a:p>
                      <a:r>
                        <a:rPr lang="en-US" dirty="0"/>
                        <a:t>Intensity increase factor</a:t>
                      </a:r>
                    </a:p>
                  </a:txBody>
                  <a:tcPr/>
                </a:tc>
                <a:extLst>
                  <a:ext uri="{0D108BD9-81ED-4DB2-BD59-A6C34878D82A}">
                    <a16:rowId xmlns:a16="http://schemas.microsoft.com/office/drawing/2014/main" val="3796829544"/>
                  </a:ext>
                </a:extLst>
              </a:tr>
              <a:tr h="370840">
                <a:tc>
                  <a:txBody>
                    <a:bodyPr/>
                    <a:lstStyle/>
                    <a:p>
                      <a:r>
                        <a:rPr lang="en-US" dirty="0"/>
                        <a:t>Gamma A</a:t>
                      </a:r>
                    </a:p>
                  </a:txBody>
                  <a:tcPr/>
                </a:tc>
                <a:tc>
                  <a:txBody>
                    <a:bodyPr/>
                    <a:lstStyle/>
                    <a:p>
                      <a:r>
                        <a:rPr lang="en-US" dirty="0"/>
                        <a:t>428,918,909</a:t>
                      </a:r>
                    </a:p>
                  </a:txBody>
                  <a:tcPr/>
                </a:tc>
                <a:tc>
                  <a:txBody>
                    <a:bodyPr/>
                    <a:lstStyle/>
                    <a:p>
                      <a:r>
                        <a:rPr lang="en-US" dirty="0"/>
                        <a:t>514,459,509</a:t>
                      </a:r>
                    </a:p>
                  </a:txBody>
                  <a:tcPr/>
                </a:tc>
                <a:tc>
                  <a:txBody>
                    <a:bodyPr/>
                    <a:lstStyle/>
                    <a:p>
                      <a:r>
                        <a:rPr lang="en-US" dirty="0"/>
                        <a:t>1.20</a:t>
                      </a:r>
                    </a:p>
                  </a:txBody>
                  <a:tcPr/>
                </a:tc>
                <a:extLst>
                  <a:ext uri="{0D108BD9-81ED-4DB2-BD59-A6C34878D82A}">
                    <a16:rowId xmlns:a16="http://schemas.microsoft.com/office/drawing/2014/main" val="976484188"/>
                  </a:ext>
                </a:extLst>
              </a:tr>
              <a:tr h="370840">
                <a:tc>
                  <a:txBody>
                    <a:bodyPr/>
                    <a:lstStyle/>
                    <a:p>
                      <a:r>
                        <a:rPr lang="en-US" dirty="0"/>
                        <a:t>Gamma B</a:t>
                      </a:r>
                    </a:p>
                  </a:txBody>
                  <a:tcPr/>
                </a:tc>
                <a:tc>
                  <a:txBody>
                    <a:bodyPr/>
                    <a:lstStyle/>
                    <a:p>
                      <a:r>
                        <a:rPr lang="en-US" dirty="0"/>
                        <a:t>101,259,867</a:t>
                      </a:r>
                    </a:p>
                  </a:txBody>
                  <a:tcPr/>
                </a:tc>
                <a:tc>
                  <a:txBody>
                    <a:bodyPr/>
                    <a:lstStyle/>
                    <a:p>
                      <a:r>
                        <a:rPr lang="en-US" dirty="0"/>
                        <a:t>158,276,338</a:t>
                      </a:r>
                    </a:p>
                  </a:txBody>
                  <a:tcPr/>
                </a:tc>
                <a:tc>
                  <a:txBody>
                    <a:bodyPr/>
                    <a:lstStyle/>
                    <a:p>
                      <a:r>
                        <a:rPr lang="en-US" dirty="0"/>
                        <a:t>1.56</a:t>
                      </a:r>
                    </a:p>
                  </a:txBody>
                  <a:tcPr/>
                </a:tc>
                <a:extLst>
                  <a:ext uri="{0D108BD9-81ED-4DB2-BD59-A6C34878D82A}">
                    <a16:rowId xmlns:a16="http://schemas.microsoft.com/office/drawing/2014/main" val="3878440396"/>
                  </a:ext>
                </a:extLst>
              </a:tr>
              <a:tr h="370840">
                <a:tc>
                  <a:txBody>
                    <a:bodyPr/>
                    <a:lstStyle/>
                    <a:p>
                      <a:r>
                        <a:rPr lang="en-US" dirty="0"/>
                        <a:t>Gamma C</a:t>
                      </a:r>
                    </a:p>
                  </a:txBody>
                  <a:tcPr/>
                </a:tc>
                <a:tc>
                  <a:txBody>
                    <a:bodyPr/>
                    <a:lstStyle/>
                    <a:p>
                      <a:r>
                        <a:rPr lang="en-US" dirty="0"/>
                        <a:t>82,691,628</a:t>
                      </a:r>
                    </a:p>
                  </a:txBody>
                  <a:tcPr/>
                </a:tc>
                <a:tc>
                  <a:txBody>
                    <a:bodyPr/>
                    <a:lstStyle/>
                    <a:p>
                      <a:r>
                        <a:rPr lang="en-US" dirty="0"/>
                        <a:t>220,943,948</a:t>
                      </a:r>
                    </a:p>
                  </a:txBody>
                  <a:tcPr/>
                </a:tc>
                <a:tc>
                  <a:txBody>
                    <a:bodyPr/>
                    <a:lstStyle/>
                    <a:p>
                      <a:r>
                        <a:rPr lang="en-US" dirty="0"/>
                        <a:t>2.67</a:t>
                      </a:r>
                    </a:p>
                  </a:txBody>
                  <a:tcPr/>
                </a:tc>
                <a:extLst>
                  <a:ext uri="{0D108BD9-81ED-4DB2-BD59-A6C34878D82A}">
                    <a16:rowId xmlns:a16="http://schemas.microsoft.com/office/drawing/2014/main" val="1430767534"/>
                  </a:ext>
                </a:extLst>
              </a:tr>
              <a:tr h="370840">
                <a:tc>
                  <a:txBody>
                    <a:bodyPr/>
                    <a:lstStyle/>
                    <a:p>
                      <a:r>
                        <a:rPr lang="en-US" dirty="0"/>
                        <a:t>Gamma D</a:t>
                      </a:r>
                    </a:p>
                  </a:txBody>
                  <a:tcPr/>
                </a:tc>
                <a:tc>
                  <a:txBody>
                    <a:bodyPr/>
                    <a:lstStyle/>
                    <a:p>
                      <a:r>
                        <a:rPr lang="en-US" dirty="0"/>
                        <a:t>23,838,777</a:t>
                      </a:r>
                    </a:p>
                  </a:txBody>
                  <a:tcPr/>
                </a:tc>
                <a:tc>
                  <a:txBody>
                    <a:bodyPr/>
                    <a:lstStyle/>
                    <a:p>
                      <a:r>
                        <a:rPr lang="en-US" dirty="0"/>
                        <a:t>100,325,296</a:t>
                      </a:r>
                    </a:p>
                  </a:txBody>
                  <a:tcPr/>
                </a:tc>
                <a:tc>
                  <a:txBody>
                    <a:bodyPr/>
                    <a:lstStyle/>
                    <a:p>
                      <a:r>
                        <a:rPr lang="en-US" dirty="0"/>
                        <a:t>4.21</a:t>
                      </a:r>
                    </a:p>
                  </a:txBody>
                  <a:tcPr/>
                </a:tc>
                <a:extLst>
                  <a:ext uri="{0D108BD9-81ED-4DB2-BD59-A6C34878D82A}">
                    <a16:rowId xmlns:a16="http://schemas.microsoft.com/office/drawing/2014/main" val="4269032359"/>
                  </a:ext>
                </a:extLst>
              </a:tr>
              <a:tr h="370840">
                <a:tc>
                  <a:txBody>
                    <a:bodyPr/>
                    <a:lstStyle/>
                    <a:p>
                      <a:r>
                        <a:rPr lang="en-US" dirty="0"/>
                        <a:t>Gamma E/F</a:t>
                      </a:r>
                    </a:p>
                  </a:txBody>
                  <a:tcPr/>
                </a:tc>
                <a:tc>
                  <a:txBody>
                    <a:bodyPr/>
                    <a:lstStyle/>
                    <a:p>
                      <a:r>
                        <a:rPr lang="en-US" dirty="0"/>
                        <a:t>109,564,209</a:t>
                      </a:r>
                    </a:p>
                  </a:txBody>
                  <a:tcPr/>
                </a:tc>
                <a:tc>
                  <a:txBody>
                    <a:bodyPr/>
                    <a:lstStyle/>
                    <a:p>
                      <a:r>
                        <a:rPr lang="en-US" dirty="0"/>
                        <a:t>335,372,413</a:t>
                      </a:r>
                    </a:p>
                  </a:txBody>
                  <a:tcPr/>
                </a:tc>
                <a:tc>
                  <a:txBody>
                    <a:bodyPr/>
                    <a:lstStyle/>
                    <a:p>
                      <a:r>
                        <a:rPr lang="en-US" dirty="0"/>
                        <a:t>3.06</a:t>
                      </a:r>
                    </a:p>
                  </a:txBody>
                  <a:tcPr/>
                </a:tc>
                <a:extLst>
                  <a:ext uri="{0D108BD9-81ED-4DB2-BD59-A6C34878D82A}">
                    <a16:rowId xmlns:a16="http://schemas.microsoft.com/office/drawing/2014/main" val="697621187"/>
                  </a:ext>
                </a:extLst>
              </a:tr>
            </a:tbl>
          </a:graphicData>
        </a:graphic>
      </p:graphicFrame>
      <p:sp>
        <p:nvSpPr>
          <p:cNvPr id="5" name="TextBox 4">
            <a:extLst>
              <a:ext uri="{FF2B5EF4-FFF2-40B4-BE49-F238E27FC236}">
                <a16:creationId xmlns:a16="http://schemas.microsoft.com/office/drawing/2014/main" id="{B675B5FD-CF91-1B71-753A-BA7366515D78}"/>
              </a:ext>
            </a:extLst>
          </p:cNvPr>
          <p:cNvSpPr txBox="1"/>
          <p:nvPr/>
        </p:nvSpPr>
        <p:spPr>
          <a:xfrm>
            <a:off x="2370012" y="5165888"/>
            <a:ext cx="7429534" cy="646331"/>
          </a:xfrm>
          <a:prstGeom prst="rect">
            <a:avLst/>
          </a:prstGeom>
          <a:noFill/>
        </p:spPr>
        <p:txBody>
          <a:bodyPr wrap="none" rtlCol="0">
            <a:spAutoFit/>
          </a:bodyPr>
          <a:lstStyle/>
          <a:p>
            <a:r>
              <a:rPr lang="en-US" dirty="0"/>
              <a:t>This has implications for comparing relative abundances of different proteins,</a:t>
            </a:r>
            <a:br>
              <a:rPr lang="en-US" dirty="0"/>
            </a:br>
            <a:r>
              <a:rPr lang="en-US" dirty="0"/>
              <a:t>comparing to published studies, etc.</a:t>
            </a:r>
          </a:p>
        </p:txBody>
      </p:sp>
    </p:spTree>
    <p:extLst>
      <p:ext uri="{BB962C8B-B14F-4D97-AF65-F5344CB8AC3E}">
        <p14:creationId xmlns:p14="http://schemas.microsoft.com/office/powerpoint/2010/main" val="25580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A55F14-36FA-6CB7-2BD3-B2A47532A794}"/>
              </a:ext>
            </a:extLst>
          </p:cNvPr>
          <p:cNvPicPr>
            <a:picLocks noChangeAspect="1"/>
          </p:cNvPicPr>
          <p:nvPr/>
        </p:nvPicPr>
        <p:blipFill>
          <a:blip r:embed="rId3"/>
          <a:stretch>
            <a:fillRect/>
          </a:stretch>
        </p:blipFill>
        <p:spPr>
          <a:xfrm>
            <a:off x="6294601" y="1461661"/>
            <a:ext cx="5223510" cy="4949190"/>
          </a:xfrm>
          <a:prstGeom prst="rect">
            <a:avLst/>
          </a:prstGeom>
        </p:spPr>
      </p:pic>
      <p:sp>
        <p:nvSpPr>
          <p:cNvPr id="2" name="Title 1">
            <a:extLst>
              <a:ext uri="{FF2B5EF4-FFF2-40B4-BE49-F238E27FC236}">
                <a16:creationId xmlns:a16="http://schemas.microsoft.com/office/drawing/2014/main" id="{1018BD0C-33D3-111D-6EE8-91CB774FF25C}"/>
              </a:ext>
            </a:extLst>
          </p:cNvPr>
          <p:cNvSpPr>
            <a:spLocks noGrp="1"/>
          </p:cNvSpPr>
          <p:nvPr>
            <p:ph type="title"/>
          </p:nvPr>
        </p:nvSpPr>
        <p:spPr>
          <a:xfrm>
            <a:off x="838200" y="365125"/>
            <a:ext cx="10515600" cy="926347"/>
          </a:xfrm>
        </p:spPr>
        <p:txBody>
          <a:bodyPr/>
          <a:lstStyle/>
          <a:p>
            <a:pPr algn="ctr"/>
            <a:r>
              <a:rPr lang="en-US" b="1" dirty="0"/>
              <a:t>Comparison to Ueda 2002 paper (2D-PAGE)</a:t>
            </a:r>
          </a:p>
        </p:txBody>
      </p:sp>
      <p:graphicFrame>
        <p:nvGraphicFramePr>
          <p:cNvPr id="4" name="Content Placeholder 3">
            <a:extLst>
              <a:ext uri="{FF2B5EF4-FFF2-40B4-BE49-F238E27FC236}">
                <a16:creationId xmlns:a16="http://schemas.microsoft.com/office/drawing/2014/main" id="{3526666F-9AC4-900B-70E8-49561FE5631A}"/>
              </a:ext>
            </a:extLst>
          </p:cNvPr>
          <p:cNvGraphicFramePr>
            <a:graphicFrameLocks noGrp="1"/>
          </p:cNvGraphicFramePr>
          <p:nvPr>
            <p:ph idx="1"/>
            <p:extLst>
              <p:ext uri="{D42A27DB-BD31-4B8C-83A1-F6EECF244321}">
                <p14:modId xmlns:p14="http://schemas.microsoft.com/office/powerpoint/2010/main" val="2409560124"/>
              </p:ext>
            </p:extLst>
          </p:nvPr>
        </p:nvGraphicFramePr>
        <p:xfrm>
          <a:off x="937561" y="1536591"/>
          <a:ext cx="5257800" cy="4874260"/>
        </p:xfrm>
        <a:graphic>
          <a:graphicData uri="http://schemas.openxmlformats.org/drawingml/2006/table">
            <a:tbl>
              <a:tblPr firstRow="1" bandRow="1">
                <a:tableStyleId>{5C22544A-7EE6-4342-B048-85BDC9FD1C3A}</a:tableStyleId>
              </a:tblPr>
              <a:tblGrid>
                <a:gridCol w="1395736">
                  <a:extLst>
                    <a:ext uri="{9D8B030D-6E8A-4147-A177-3AD203B41FA5}">
                      <a16:colId xmlns:a16="http://schemas.microsoft.com/office/drawing/2014/main" val="2343794461"/>
                    </a:ext>
                  </a:extLst>
                </a:gridCol>
                <a:gridCol w="1282262">
                  <a:extLst>
                    <a:ext uri="{9D8B030D-6E8A-4147-A177-3AD203B41FA5}">
                      <a16:colId xmlns:a16="http://schemas.microsoft.com/office/drawing/2014/main" val="2528405793"/>
                    </a:ext>
                  </a:extLst>
                </a:gridCol>
                <a:gridCol w="1265352">
                  <a:extLst>
                    <a:ext uri="{9D8B030D-6E8A-4147-A177-3AD203B41FA5}">
                      <a16:colId xmlns:a16="http://schemas.microsoft.com/office/drawing/2014/main" val="1542801073"/>
                    </a:ext>
                  </a:extLst>
                </a:gridCol>
                <a:gridCol w="1314450">
                  <a:extLst>
                    <a:ext uri="{9D8B030D-6E8A-4147-A177-3AD203B41FA5}">
                      <a16:colId xmlns:a16="http://schemas.microsoft.com/office/drawing/2014/main" val="897769380"/>
                    </a:ext>
                  </a:extLst>
                </a:gridCol>
              </a:tblGrid>
              <a:tr h="311150">
                <a:tc>
                  <a:txBody>
                    <a:bodyPr/>
                    <a:lstStyle/>
                    <a:p>
                      <a:r>
                        <a:rPr lang="en-US" sz="1400" dirty="0"/>
                        <a:t>Lens Protein</a:t>
                      </a:r>
                    </a:p>
                  </a:txBody>
                  <a:tcPr/>
                </a:tc>
                <a:tc>
                  <a:txBody>
                    <a:bodyPr/>
                    <a:lstStyle/>
                    <a:p>
                      <a:r>
                        <a:rPr lang="en-US" sz="1400" dirty="0"/>
                        <a:t>Ueda 2002 Relative %</a:t>
                      </a:r>
                    </a:p>
                  </a:txBody>
                  <a:tcPr/>
                </a:tc>
                <a:tc>
                  <a:txBody>
                    <a:bodyPr/>
                    <a:lstStyle/>
                    <a:p>
                      <a:r>
                        <a:rPr lang="en-US" sz="1400" dirty="0"/>
                        <a:t>TMT Default Relative %</a:t>
                      </a:r>
                    </a:p>
                  </a:txBody>
                  <a:tcPr/>
                </a:tc>
                <a:tc>
                  <a:txBody>
                    <a:bodyPr/>
                    <a:lstStyle/>
                    <a:p>
                      <a:r>
                        <a:rPr lang="en-US" sz="1400" dirty="0"/>
                        <a:t>TMT Relative % (w/ splitting)</a:t>
                      </a:r>
                    </a:p>
                  </a:txBody>
                  <a:tcPr/>
                </a:tc>
                <a:extLst>
                  <a:ext uri="{0D108BD9-81ED-4DB2-BD59-A6C34878D82A}">
                    <a16:rowId xmlns:a16="http://schemas.microsoft.com/office/drawing/2014/main" val="596485250"/>
                  </a:ext>
                </a:extLst>
              </a:tr>
              <a:tr h="311150">
                <a:tc>
                  <a:txBody>
                    <a:bodyPr/>
                    <a:lstStyle/>
                    <a:p>
                      <a:r>
                        <a:rPr lang="en-US" sz="1400" b="1" dirty="0"/>
                        <a:t>Beta B1</a:t>
                      </a:r>
                    </a:p>
                  </a:txBody>
                  <a:tcPr/>
                </a:tc>
                <a:tc>
                  <a:txBody>
                    <a:bodyPr/>
                    <a:lstStyle/>
                    <a:p>
                      <a:r>
                        <a:rPr lang="en-US" sz="1400" b="1" dirty="0"/>
                        <a:t>10.3</a:t>
                      </a:r>
                    </a:p>
                  </a:txBody>
                  <a:tcPr/>
                </a:tc>
                <a:tc>
                  <a:txBody>
                    <a:bodyPr/>
                    <a:lstStyle/>
                    <a:p>
                      <a:r>
                        <a:rPr lang="en-US" sz="1400" dirty="0"/>
                        <a:t>18.9</a:t>
                      </a:r>
                    </a:p>
                  </a:txBody>
                  <a:tcPr/>
                </a:tc>
                <a:tc>
                  <a:txBody>
                    <a:bodyPr/>
                    <a:lstStyle/>
                    <a:p>
                      <a:r>
                        <a:rPr lang="en-US" sz="1400" b="1" dirty="0"/>
                        <a:t>16.6</a:t>
                      </a:r>
                    </a:p>
                  </a:txBody>
                  <a:tcPr/>
                </a:tc>
                <a:extLst>
                  <a:ext uri="{0D108BD9-81ED-4DB2-BD59-A6C34878D82A}">
                    <a16:rowId xmlns:a16="http://schemas.microsoft.com/office/drawing/2014/main" val="390399280"/>
                  </a:ext>
                </a:extLst>
              </a:tr>
              <a:tr h="311150">
                <a:tc>
                  <a:txBody>
                    <a:bodyPr/>
                    <a:lstStyle/>
                    <a:p>
                      <a:r>
                        <a:rPr lang="en-US" sz="1400" dirty="0"/>
                        <a:t>Beta B2</a:t>
                      </a:r>
                    </a:p>
                  </a:txBody>
                  <a:tcPr/>
                </a:tc>
                <a:tc>
                  <a:txBody>
                    <a:bodyPr/>
                    <a:lstStyle/>
                    <a:p>
                      <a:r>
                        <a:rPr lang="en-US" sz="1400" dirty="0"/>
                        <a:t>0.2</a:t>
                      </a:r>
                    </a:p>
                  </a:txBody>
                  <a:tcPr/>
                </a:tc>
                <a:tc>
                  <a:txBody>
                    <a:bodyPr/>
                    <a:lstStyle/>
                    <a:p>
                      <a:r>
                        <a:rPr lang="en-US" sz="1400" dirty="0"/>
                        <a:t>0.5</a:t>
                      </a:r>
                    </a:p>
                  </a:txBody>
                  <a:tcPr/>
                </a:tc>
                <a:tc>
                  <a:txBody>
                    <a:bodyPr/>
                    <a:lstStyle/>
                    <a:p>
                      <a:r>
                        <a:rPr lang="en-US" sz="1400" dirty="0"/>
                        <a:t>0.4</a:t>
                      </a:r>
                    </a:p>
                  </a:txBody>
                  <a:tcPr/>
                </a:tc>
                <a:extLst>
                  <a:ext uri="{0D108BD9-81ED-4DB2-BD59-A6C34878D82A}">
                    <a16:rowId xmlns:a16="http://schemas.microsoft.com/office/drawing/2014/main" val="1619183479"/>
                  </a:ext>
                </a:extLst>
              </a:tr>
              <a:tr h="311150">
                <a:tc>
                  <a:txBody>
                    <a:bodyPr/>
                    <a:lstStyle/>
                    <a:p>
                      <a:r>
                        <a:rPr lang="en-US" sz="1400" dirty="0"/>
                        <a:t>Beta B3</a:t>
                      </a:r>
                    </a:p>
                  </a:txBody>
                  <a:tcPr/>
                </a:tc>
                <a:tc>
                  <a:txBody>
                    <a:bodyPr/>
                    <a:lstStyle/>
                    <a:p>
                      <a:r>
                        <a:rPr lang="en-US" sz="1400" dirty="0"/>
                        <a:t>9.9</a:t>
                      </a:r>
                    </a:p>
                  </a:txBody>
                  <a:tcPr/>
                </a:tc>
                <a:tc>
                  <a:txBody>
                    <a:bodyPr/>
                    <a:lstStyle/>
                    <a:p>
                      <a:r>
                        <a:rPr lang="en-US" sz="1400" dirty="0"/>
                        <a:t>11.2</a:t>
                      </a:r>
                    </a:p>
                  </a:txBody>
                  <a:tcPr/>
                </a:tc>
                <a:tc>
                  <a:txBody>
                    <a:bodyPr/>
                    <a:lstStyle/>
                    <a:p>
                      <a:r>
                        <a:rPr lang="en-US" sz="1400" dirty="0"/>
                        <a:t>9.9</a:t>
                      </a:r>
                    </a:p>
                  </a:txBody>
                  <a:tcPr/>
                </a:tc>
                <a:extLst>
                  <a:ext uri="{0D108BD9-81ED-4DB2-BD59-A6C34878D82A}">
                    <a16:rowId xmlns:a16="http://schemas.microsoft.com/office/drawing/2014/main" val="1056440616"/>
                  </a:ext>
                </a:extLst>
              </a:tr>
              <a:tr h="311150">
                <a:tc>
                  <a:txBody>
                    <a:bodyPr/>
                    <a:lstStyle/>
                    <a:p>
                      <a:r>
                        <a:rPr lang="en-US" sz="1400" dirty="0"/>
                        <a:t>Beta A1/A3</a:t>
                      </a:r>
                    </a:p>
                  </a:txBody>
                  <a:tcPr/>
                </a:tc>
                <a:tc>
                  <a:txBody>
                    <a:bodyPr/>
                    <a:lstStyle/>
                    <a:p>
                      <a:r>
                        <a:rPr lang="en-US" sz="1400" dirty="0"/>
                        <a:t>7.6</a:t>
                      </a:r>
                    </a:p>
                  </a:txBody>
                  <a:tcPr/>
                </a:tc>
                <a:tc>
                  <a:txBody>
                    <a:bodyPr/>
                    <a:lstStyle/>
                    <a:p>
                      <a:r>
                        <a:rPr lang="en-US" sz="1400" dirty="0"/>
                        <a:t>11.8</a:t>
                      </a:r>
                    </a:p>
                  </a:txBody>
                  <a:tcPr/>
                </a:tc>
                <a:tc>
                  <a:txBody>
                    <a:bodyPr/>
                    <a:lstStyle/>
                    <a:p>
                      <a:r>
                        <a:rPr lang="en-US" sz="1400" dirty="0"/>
                        <a:t>10.4</a:t>
                      </a:r>
                    </a:p>
                  </a:txBody>
                  <a:tcPr/>
                </a:tc>
                <a:extLst>
                  <a:ext uri="{0D108BD9-81ED-4DB2-BD59-A6C34878D82A}">
                    <a16:rowId xmlns:a16="http://schemas.microsoft.com/office/drawing/2014/main" val="2817013505"/>
                  </a:ext>
                </a:extLst>
              </a:tr>
              <a:tr h="311150">
                <a:tc>
                  <a:txBody>
                    <a:bodyPr/>
                    <a:lstStyle/>
                    <a:p>
                      <a:r>
                        <a:rPr lang="en-US" sz="1400" dirty="0"/>
                        <a:t>Beta A2</a:t>
                      </a:r>
                    </a:p>
                  </a:txBody>
                  <a:tcPr/>
                </a:tc>
                <a:tc>
                  <a:txBody>
                    <a:bodyPr/>
                    <a:lstStyle/>
                    <a:p>
                      <a:r>
                        <a:rPr lang="en-US" sz="1400" dirty="0"/>
                        <a:t>1.9</a:t>
                      </a:r>
                    </a:p>
                  </a:txBody>
                  <a:tcPr/>
                </a:tc>
                <a:tc>
                  <a:txBody>
                    <a:bodyPr/>
                    <a:lstStyle/>
                    <a:p>
                      <a:r>
                        <a:rPr lang="en-US" sz="1400" dirty="0"/>
                        <a:t>2.7</a:t>
                      </a:r>
                    </a:p>
                  </a:txBody>
                  <a:tcPr/>
                </a:tc>
                <a:tc>
                  <a:txBody>
                    <a:bodyPr/>
                    <a:lstStyle/>
                    <a:p>
                      <a:r>
                        <a:rPr lang="en-US" sz="1400" dirty="0"/>
                        <a:t>2.3</a:t>
                      </a:r>
                    </a:p>
                  </a:txBody>
                  <a:tcPr/>
                </a:tc>
                <a:extLst>
                  <a:ext uri="{0D108BD9-81ED-4DB2-BD59-A6C34878D82A}">
                    <a16:rowId xmlns:a16="http://schemas.microsoft.com/office/drawing/2014/main" val="3780201769"/>
                  </a:ext>
                </a:extLst>
              </a:tr>
              <a:tr h="311150">
                <a:tc>
                  <a:txBody>
                    <a:bodyPr/>
                    <a:lstStyle/>
                    <a:p>
                      <a:r>
                        <a:rPr lang="en-US" sz="1400" dirty="0"/>
                        <a:t>Beta A4</a:t>
                      </a:r>
                    </a:p>
                  </a:txBody>
                  <a:tcPr/>
                </a:tc>
                <a:tc>
                  <a:txBody>
                    <a:bodyPr/>
                    <a:lstStyle/>
                    <a:p>
                      <a:r>
                        <a:rPr lang="en-US" sz="1400" dirty="0"/>
                        <a:t>1.9</a:t>
                      </a:r>
                    </a:p>
                  </a:txBody>
                  <a:tcPr/>
                </a:tc>
                <a:tc>
                  <a:txBody>
                    <a:bodyPr/>
                    <a:lstStyle/>
                    <a:p>
                      <a:r>
                        <a:rPr lang="en-US" sz="1400" dirty="0"/>
                        <a:t>2.2</a:t>
                      </a:r>
                    </a:p>
                  </a:txBody>
                  <a:tcPr/>
                </a:tc>
                <a:tc>
                  <a:txBody>
                    <a:bodyPr/>
                    <a:lstStyle/>
                    <a:p>
                      <a:r>
                        <a:rPr lang="en-US" sz="1400" dirty="0"/>
                        <a:t>1.9</a:t>
                      </a:r>
                    </a:p>
                  </a:txBody>
                  <a:tcPr/>
                </a:tc>
                <a:extLst>
                  <a:ext uri="{0D108BD9-81ED-4DB2-BD59-A6C34878D82A}">
                    <a16:rowId xmlns:a16="http://schemas.microsoft.com/office/drawing/2014/main" val="2348376131"/>
                  </a:ext>
                </a:extLst>
              </a:tr>
              <a:tr h="311150">
                <a:tc>
                  <a:txBody>
                    <a:bodyPr/>
                    <a:lstStyle/>
                    <a:p>
                      <a:r>
                        <a:rPr lang="en-US" sz="1400" b="1" dirty="0"/>
                        <a:t>Alpha A + insert</a:t>
                      </a:r>
                    </a:p>
                  </a:txBody>
                  <a:tcPr/>
                </a:tc>
                <a:tc>
                  <a:txBody>
                    <a:bodyPr/>
                    <a:lstStyle/>
                    <a:p>
                      <a:r>
                        <a:rPr lang="en-US" sz="1400" b="1" dirty="0"/>
                        <a:t>20.3</a:t>
                      </a:r>
                    </a:p>
                  </a:txBody>
                  <a:tcPr/>
                </a:tc>
                <a:tc>
                  <a:txBody>
                    <a:bodyPr/>
                    <a:lstStyle/>
                    <a:p>
                      <a:r>
                        <a:rPr lang="en-US" sz="1400" dirty="0"/>
                        <a:t>31.0</a:t>
                      </a:r>
                    </a:p>
                  </a:txBody>
                  <a:tcPr/>
                </a:tc>
                <a:tc>
                  <a:txBody>
                    <a:bodyPr/>
                    <a:lstStyle/>
                    <a:p>
                      <a:r>
                        <a:rPr lang="en-US" sz="1400" b="1" dirty="0"/>
                        <a:t>27.3</a:t>
                      </a:r>
                    </a:p>
                  </a:txBody>
                  <a:tcPr/>
                </a:tc>
                <a:extLst>
                  <a:ext uri="{0D108BD9-81ED-4DB2-BD59-A6C34878D82A}">
                    <a16:rowId xmlns:a16="http://schemas.microsoft.com/office/drawing/2014/main" val="1075310868"/>
                  </a:ext>
                </a:extLst>
              </a:tr>
              <a:tr h="311150">
                <a:tc>
                  <a:txBody>
                    <a:bodyPr/>
                    <a:lstStyle/>
                    <a:p>
                      <a:r>
                        <a:rPr lang="en-US" sz="1400" dirty="0"/>
                        <a:t>Alpha B</a:t>
                      </a:r>
                    </a:p>
                  </a:txBody>
                  <a:tcPr/>
                </a:tc>
                <a:tc>
                  <a:txBody>
                    <a:bodyPr/>
                    <a:lstStyle/>
                    <a:p>
                      <a:r>
                        <a:rPr lang="en-US" sz="1400" dirty="0"/>
                        <a:t>4.6</a:t>
                      </a:r>
                    </a:p>
                  </a:txBody>
                  <a:tcPr/>
                </a:tc>
                <a:tc>
                  <a:txBody>
                    <a:bodyPr/>
                    <a:lstStyle/>
                    <a:p>
                      <a:r>
                        <a:rPr lang="en-US" sz="1400" dirty="0"/>
                        <a:t>3.0</a:t>
                      </a:r>
                    </a:p>
                  </a:txBody>
                  <a:tcPr/>
                </a:tc>
                <a:tc>
                  <a:txBody>
                    <a:bodyPr/>
                    <a:lstStyle/>
                    <a:p>
                      <a:r>
                        <a:rPr lang="en-US" sz="1400" dirty="0"/>
                        <a:t>2.6</a:t>
                      </a:r>
                    </a:p>
                  </a:txBody>
                  <a:tcPr/>
                </a:tc>
                <a:extLst>
                  <a:ext uri="{0D108BD9-81ED-4DB2-BD59-A6C34878D82A}">
                    <a16:rowId xmlns:a16="http://schemas.microsoft.com/office/drawing/2014/main" val="1972143895"/>
                  </a:ext>
                </a:extLst>
              </a:tr>
              <a:tr h="311150">
                <a:tc>
                  <a:txBody>
                    <a:bodyPr/>
                    <a:lstStyle/>
                    <a:p>
                      <a:r>
                        <a:rPr lang="en-US" sz="1400" dirty="0"/>
                        <a:t>Gamma A</a:t>
                      </a:r>
                    </a:p>
                  </a:txBody>
                  <a:tcPr/>
                </a:tc>
                <a:tc>
                  <a:txBody>
                    <a:bodyPr/>
                    <a:lstStyle/>
                    <a:p>
                      <a:r>
                        <a:rPr lang="en-US" sz="1400" dirty="0"/>
                        <a:t>9.3</a:t>
                      </a:r>
                    </a:p>
                  </a:txBody>
                  <a:tcPr/>
                </a:tc>
                <a:tc>
                  <a:txBody>
                    <a:bodyPr/>
                    <a:lstStyle/>
                    <a:p>
                      <a:r>
                        <a:rPr lang="en-US" sz="1400" dirty="0"/>
                        <a:t>10.1</a:t>
                      </a:r>
                    </a:p>
                  </a:txBody>
                  <a:tcPr/>
                </a:tc>
                <a:tc>
                  <a:txBody>
                    <a:bodyPr/>
                    <a:lstStyle/>
                    <a:p>
                      <a:r>
                        <a:rPr lang="en-US" sz="1400" dirty="0"/>
                        <a:t>10.6</a:t>
                      </a:r>
                    </a:p>
                  </a:txBody>
                  <a:tcPr/>
                </a:tc>
                <a:extLst>
                  <a:ext uri="{0D108BD9-81ED-4DB2-BD59-A6C34878D82A}">
                    <a16:rowId xmlns:a16="http://schemas.microsoft.com/office/drawing/2014/main" val="1680199833"/>
                  </a:ext>
                </a:extLst>
              </a:tr>
              <a:tr h="311150">
                <a:tc>
                  <a:txBody>
                    <a:bodyPr/>
                    <a:lstStyle/>
                    <a:p>
                      <a:r>
                        <a:rPr lang="en-US" sz="1400" dirty="0"/>
                        <a:t>Gamma B/C</a:t>
                      </a:r>
                    </a:p>
                  </a:txBody>
                  <a:tcPr/>
                </a:tc>
                <a:tc>
                  <a:txBody>
                    <a:bodyPr/>
                    <a:lstStyle/>
                    <a:p>
                      <a:r>
                        <a:rPr lang="en-US" sz="1400" dirty="0"/>
                        <a:t>4.8</a:t>
                      </a:r>
                    </a:p>
                  </a:txBody>
                  <a:tcPr/>
                </a:tc>
                <a:tc>
                  <a:txBody>
                    <a:bodyPr/>
                    <a:lstStyle/>
                    <a:p>
                      <a:r>
                        <a:rPr lang="en-US" sz="1400" dirty="0"/>
                        <a:t>4.4</a:t>
                      </a:r>
                    </a:p>
                  </a:txBody>
                  <a:tcPr/>
                </a:tc>
                <a:tc>
                  <a:txBody>
                    <a:bodyPr/>
                    <a:lstStyle/>
                    <a:p>
                      <a:r>
                        <a:rPr lang="en-US" sz="1400" dirty="0"/>
                        <a:t>7.6</a:t>
                      </a:r>
                    </a:p>
                  </a:txBody>
                  <a:tcPr/>
                </a:tc>
                <a:extLst>
                  <a:ext uri="{0D108BD9-81ED-4DB2-BD59-A6C34878D82A}">
                    <a16:rowId xmlns:a16="http://schemas.microsoft.com/office/drawing/2014/main" val="3268356691"/>
                  </a:ext>
                </a:extLst>
              </a:tr>
              <a:tr h="311150">
                <a:tc>
                  <a:txBody>
                    <a:bodyPr/>
                    <a:lstStyle/>
                    <a:p>
                      <a:r>
                        <a:rPr lang="en-US" sz="1400" b="1" dirty="0"/>
                        <a:t>Gamma D</a:t>
                      </a:r>
                    </a:p>
                  </a:txBody>
                  <a:tcPr/>
                </a:tc>
                <a:tc>
                  <a:txBody>
                    <a:bodyPr/>
                    <a:lstStyle/>
                    <a:p>
                      <a:r>
                        <a:rPr lang="en-US" sz="1400" b="1" dirty="0"/>
                        <a:t>9.1</a:t>
                      </a:r>
                    </a:p>
                  </a:txBody>
                  <a:tcPr/>
                </a:tc>
                <a:tc>
                  <a:txBody>
                    <a:bodyPr/>
                    <a:lstStyle/>
                    <a:p>
                      <a:r>
                        <a:rPr lang="en-US" sz="1400" dirty="0"/>
                        <a:t>0.7</a:t>
                      </a:r>
                    </a:p>
                  </a:txBody>
                  <a:tcPr/>
                </a:tc>
                <a:tc>
                  <a:txBody>
                    <a:bodyPr/>
                    <a:lstStyle/>
                    <a:p>
                      <a:r>
                        <a:rPr lang="en-US" sz="1400" b="1" dirty="0"/>
                        <a:t>2.5</a:t>
                      </a:r>
                    </a:p>
                  </a:txBody>
                  <a:tcPr/>
                </a:tc>
                <a:extLst>
                  <a:ext uri="{0D108BD9-81ED-4DB2-BD59-A6C34878D82A}">
                    <a16:rowId xmlns:a16="http://schemas.microsoft.com/office/drawing/2014/main" val="165497077"/>
                  </a:ext>
                </a:extLst>
              </a:tr>
              <a:tr h="311150">
                <a:tc>
                  <a:txBody>
                    <a:bodyPr/>
                    <a:lstStyle/>
                    <a:p>
                      <a:r>
                        <a:rPr lang="en-US" sz="1400" b="1" dirty="0"/>
                        <a:t>Gamma E/F</a:t>
                      </a:r>
                    </a:p>
                  </a:txBody>
                  <a:tcPr/>
                </a:tc>
                <a:tc>
                  <a:txBody>
                    <a:bodyPr/>
                    <a:lstStyle/>
                    <a:p>
                      <a:r>
                        <a:rPr lang="en-US" sz="1400" b="1" dirty="0"/>
                        <a:t>19.1</a:t>
                      </a:r>
                    </a:p>
                  </a:txBody>
                  <a:tcPr/>
                </a:tc>
                <a:tc>
                  <a:txBody>
                    <a:bodyPr/>
                    <a:lstStyle/>
                    <a:p>
                      <a:r>
                        <a:rPr lang="en-US" sz="1400" dirty="0"/>
                        <a:t>2.5</a:t>
                      </a:r>
                    </a:p>
                  </a:txBody>
                  <a:tcPr/>
                </a:tc>
                <a:tc>
                  <a:txBody>
                    <a:bodyPr/>
                    <a:lstStyle/>
                    <a:p>
                      <a:r>
                        <a:rPr lang="en-US" sz="1400" b="1" dirty="0"/>
                        <a:t>6.7</a:t>
                      </a:r>
                    </a:p>
                  </a:txBody>
                  <a:tcPr/>
                </a:tc>
                <a:extLst>
                  <a:ext uri="{0D108BD9-81ED-4DB2-BD59-A6C34878D82A}">
                    <a16:rowId xmlns:a16="http://schemas.microsoft.com/office/drawing/2014/main" val="1890793098"/>
                  </a:ext>
                </a:extLst>
              </a:tr>
              <a:tr h="311150">
                <a:tc>
                  <a:txBody>
                    <a:bodyPr/>
                    <a:lstStyle/>
                    <a:p>
                      <a:r>
                        <a:rPr lang="en-US" sz="1400" dirty="0"/>
                        <a:t>Gamma S</a:t>
                      </a:r>
                    </a:p>
                  </a:txBody>
                  <a:tcPr/>
                </a:tc>
                <a:tc>
                  <a:txBody>
                    <a:bodyPr/>
                    <a:lstStyle/>
                    <a:p>
                      <a:r>
                        <a:rPr lang="en-US" sz="1400" dirty="0"/>
                        <a:t>1.0</a:t>
                      </a:r>
                    </a:p>
                  </a:txBody>
                  <a:tcPr/>
                </a:tc>
                <a:tc>
                  <a:txBody>
                    <a:bodyPr/>
                    <a:lstStyle/>
                    <a:p>
                      <a:r>
                        <a:rPr lang="en-US" sz="1400" dirty="0"/>
                        <a:t>0.9</a:t>
                      </a:r>
                    </a:p>
                  </a:txBody>
                  <a:tcPr/>
                </a:tc>
                <a:tc>
                  <a:txBody>
                    <a:bodyPr/>
                    <a:lstStyle/>
                    <a:p>
                      <a:r>
                        <a:rPr lang="en-US" sz="1400" dirty="0"/>
                        <a:t>0.8</a:t>
                      </a:r>
                    </a:p>
                  </a:txBody>
                  <a:tcPr/>
                </a:tc>
                <a:extLst>
                  <a:ext uri="{0D108BD9-81ED-4DB2-BD59-A6C34878D82A}">
                    <a16:rowId xmlns:a16="http://schemas.microsoft.com/office/drawing/2014/main" val="4209970070"/>
                  </a:ext>
                </a:extLst>
              </a:tr>
              <a:tr h="311150">
                <a:tc>
                  <a:txBody>
                    <a:bodyPr/>
                    <a:lstStyle/>
                    <a:p>
                      <a:r>
                        <a:rPr lang="en-US" sz="1400" dirty="0"/>
                        <a:t>FABP</a:t>
                      </a:r>
                    </a:p>
                  </a:txBody>
                  <a:tcPr/>
                </a:tc>
                <a:tc>
                  <a:txBody>
                    <a:bodyPr/>
                    <a:lstStyle/>
                    <a:p>
                      <a:r>
                        <a:rPr lang="en-US" sz="1400" dirty="0"/>
                        <a:t>0.1</a:t>
                      </a:r>
                    </a:p>
                  </a:txBody>
                  <a:tcPr/>
                </a:tc>
                <a:tc>
                  <a:txBody>
                    <a:bodyPr/>
                    <a:lstStyle/>
                    <a:p>
                      <a:r>
                        <a:rPr lang="en-US" sz="1400" dirty="0"/>
                        <a:t>0.3</a:t>
                      </a:r>
                    </a:p>
                  </a:txBody>
                  <a:tcPr/>
                </a:tc>
                <a:tc>
                  <a:txBody>
                    <a:bodyPr/>
                    <a:lstStyle/>
                    <a:p>
                      <a:r>
                        <a:rPr lang="en-US" sz="1400" dirty="0"/>
                        <a:t>0.3</a:t>
                      </a:r>
                    </a:p>
                  </a:txBody>
                  <a:tcPr/>
                </a:tc>
                <a:extLst>
                  <a:ext uri="{0D108BD9-81ED-4DB2-BD59-A6C34878D82A}">
                    <a16:rowId xmlns:a16="http://schemas.microsoft.com/office/drawing/2014/main" val="3475787225"/>
                  </a:ext>
                </a:extLst>
              </a:tr>
            </a:tbl>
          </a:graphicData>
        </a:graphic>
      </p:graphicFrame>
      <p:cxnSp>
        <p:nvCxnSpPr>
          <p:cNvPr id="7" name="Straight Connector 6">
            <a:extLst>
              <a:ext uri="{FF2B5EF4-FFF2-40B4-BE49-F238E27FC236}">
                <a16:creationId xmlns:a16="http://schemas.microsoft.com/office/drawing/2014/main" id="{271782DD-2780-4F4A-C0B2-B524FEFCF58E}"/>
              </a:ext>
            </a:extLst>
          </p:cNvPr>
          <p:cNvCxnSpPr>
            <a:cxnSpLocks/>
          </p:cNvCxnSpPr>
          <p:nvPr/>
        </p:nvCxnSpPr>
        <p:spPr>
          <a:xfrm flipV="1">
            <a:off x="7062955" y="2953407"/>
            <a:ext cx="4191484" cy="268013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9AA4D-21F0-959D-0994-44830579E689}"/>
              </a:ext>
            </a:extLst>
          </p:cNvPr>
          <p:cNvSpPr txBox="1"/>
          <p:nvPr/>
        </p:nvSpPr>
        <p:spPr>
          <a:xfrm>
            <a:off x="10058396" y="2531525"/>
            <a:ext cx="433132" cy="338554"/>
          </a:xfrm>
          <a:prstGeom prst="rect">
            <a:avLst/>
          </a:prstGeom>
          <a:noFill/>
        </p:spPr>
        <p:txBody>
          <a:bodyPr wrap="none" rtlCol="0">
            <a:spAutoFit/>
          </a:bodyPr>
          <a:lstStyle/>
          <a:p>
            <a:r>
              <a:rPr lang="en-US" sz="1600" dirty="0" err="1">
                <a:latin typeface="Symbol" pitchFamily="2" charset="2"/>
              </a:rPr>
              <a:t>a</a:t>
            </a:r>
            <a:r>
              <a:rPr lang="en-US" sz="1600" dirty="0" err="1"/>
              <a:t>A</a:t>
            </a:r>
            <a:endParaRPr lang="en-US" sz="1600" dirty="0"/>
          </a:p>
        </p:txBody>
      </p:sp>
      <p:sp>
        <p:nvSpPr>
          <p:cNvPr id="21" name="TextBox 20">
            <a:extLst>
              <a:ext uri="{FF2B5EF4-FFF2-40B4-BE49-F238E27FC236}">
                <a16:creationId xmlns:a16="http://schemas.microsoft.com/office/drawing/2014/main" id="{54B24D37-9DA4-C5EF-6739-A11A7B6446DD}"/>
              </a:ext>
            </a:extLst>
          </p:cNvPr>
          <p:cNvSpPr txBox="1"/>
          <p:nvPr/>
        </p:nvSpPr>
        <p:spPr>
          <a:xfrm>
            <a:off x="10305391" y="4764972"/>
            <a:ext cx="543739" cy="338554"/>
          </a:xfrm>
          <a:prstGeom prst="rect">
            <a:avLst/>
          </a:prstGeom>
          <a:noFill/>
        </p:spPr>
        <p:txBody>
          <a:bodyPr wrap="none" rtlCol="0">
            <a:spAutoFit/>
          </a:bodyPr>
          <a:lstStyle/>
          <a:p>
            <a:r>
              <a:rPr lang="en-US" sz="1600" dirty="0" err="1">
                <a:latin typeface="Symbol" pitchFamily="2" charset="2"/>
              </a:rPr>
              <a:t>g</a:t>
            </a:r>
            <a:r>
              <a:rPr lang="en-US" sz="1600" dirty="0" err="1"/>
              <a:t>E</a:t>
            </a:r>
            <a:r>
              <a:rPr lang="en-US" sz="1600" dirty="0"/>
              <a:t>/F</a:t>
            </a:r>
          </a:p>
        </p:txBody>
      </p:sp>
      <p:sp>
        <p:nvSpPr>
          <p:cNvPr id="22" name="TextBox 21">
            <a:extLst>
              <a:ext uri="{FF2B5EF4-FFF2-40B4-BE49-F238E27FC236}">
                <a16:creationId xmlns:a16="http://schemas.microsoft.com/office/drawing/2014/main" id="{9FC3611E-9CD0-4B30-1697-B66B45DB2F78}"/>
              </a:ext>
            </a:extLst>
          </p:cNvPr>
          <p:cNvSpPr txBox="1"/>
          <p:nvPr/>
        </p:nvSpPr>
        <p:spPr>
          <a:xfrm>
            <a:off x="7668402" y="4189372"/>
            <a:ext cx="813941" cy="338554"/>
          </a:xfrm>
          <a:prstGeom prst="rect">
            <a:avLst/>
          </a:prstGeom>
          <a:noFill/>
        </p:spPr>
        <p:txBody>
          <a:bodyPr wrap="none" rtlCol="0">
            <a:spAutoFit/>
          </a:bodyPr>
          <a:lstStyle/>
          <a:p>
            <a:r>
              <a:rPr lang="en-US" sz="1600" dirty="0">
                <a:latin typeface="Symbol" pitchFamily="2" charset="2"/>
              </a:rPr>
              <a:t>b</a:t>
            </a:r>
            <a:r>
              <a:rPr lang="en-US" sz="1600" dirty="0"/>
              <a:t>A1/A3</a:t>
            </a:r>
          </a:p>
        </p:txBody>
      </p:sp>
      <p:sp>
        <p:nvSpPr>
          <p:cNvPr id="23" name="TextBox 22">
            <a:extLst>
              <a:ext uri="{FF2B5EF4-FFF2-40B4-BE49-F238E27FC236}">
                <a16:creationId xmlns:a16="http://schemas.microsoft.com/office/drawing/2014/main" id="{511FD82B-4EE3-3E71-D14E-D5B8E2307A24}"/>
              </a:ext>
            </a:extLst>
          </p:cNvPr>
          <p:cNvSpPr txBox="1"/>
          <p:nvPr/>
        </p:nvSpPr>
        <p:spPr>
          <a:xfrm>
            <a:off x="8612846" y="5219949"/>
            <a:ext cx="396262" cy="338554"/>
          </a:xfrm>
          <a:prstGeom prst="rect">
            <a:avLst/>
          </a:prstGeom>
          <a:noFill/>
        </p:spPr>
        <p:txBody>
          <a:bodyPr wrap="none" rtlCol="0">
            <a:spAutoFit/>
          </a:bodyPr>
          <a:lstStyle/>
          <a:p>
            <a:r>
              <a:rPr lang="en-US" sz="1600" dirty="0" err="1">
                <a:latin typeface="Symbol" pitchFamily="2" charset="2"/>
              </a:rPr>
              <a:t>g</a:t>
            </a:r>
            <a:r>
              <a:rPr lang="en-US" sz="1600" dirty="0" err="1"/>
              <a:t>D</a:t>
            </a:r>
            <a:endParaRPr lang="en-US" sz="1600" dirty="0"/>
          </a:p>
        </p:txBody>
      </p:sp>
      <p:sp>
        <p:nvSpPr>
          <p:cNvPr id="24" name="TextBox 23">
            <a:extLst>
              <a:ext uri="{FF2B5EF4-FFF2-40B4-BE49-F238E27FC236}">
                <a16:creationId xmlns:a16="http://schemas.microsoft.com/office/drawing/2014/main" id="{46AD2CD2-2E33-80DA-4973-B90AB8BD703A}"/>
              </a:ext>
            </a:extLst>
          </p:cNvPr>
          <p:cNvSpPr txBox="1"/>
          <p:nvPr/>
        </p:nvSpPr>
        <p:spPr>
          <a:xfrm>
            <a:off x="8792271" y="3669014"/>
            <a:ext cx="513282" cy="338554"/>
          </a:xfrm>
          <a:prstGeom prst="rect">
            <a:avLst/>
          </a:prstGeom>
          <a:noFill/>
        </p:spPr>
        <p:txBody>
          <a:bodyPr wrap="none" rtlCol="0">
            <a:spAutoFit/>
          </a:bodyPr>
          <a:lstStyle/>
          <a:p>
            <a:r>
              <a:rPr lang="en-US" sz="1600" dirty="0">
                <a:latin typeface="Symbol" pitchFamily="2" charset="2"/>
              </a:rPr>
              <a:t>b</a:t>
            </a:r>
            <a:r>
              <a:rPr lang="en-US" sz="1600" dirty="0"/>
              <a:t>B1</a:t>
            </a:r>
          </a:p>
        </p:txBody>
      </p:sp>
      <p:sp>
        <p:nvSpPr>
          <p:cNvPr id="25" name="TextBox 24">
            <a:extLst>
              <a:ext uri="{FF2B5EF4-FFF2-40B4-BE49-F238E27FC236}">
                <a16:creationId xmlns:a16="http://schemas.microsoft.com/office/drawing/2014/main" id="{8C5623E8-0FA2-4610-A335-99F12331E30B}"/>
              </a:ext>
            </a:extLst>
          </p:cNvPr>
          <p:cNvSpPr txBox="1"/>
          <p:nvPr/>
        </p:nvSpPr>
        <p:spPr>
          <a:xfrm>
            <a:off x="8760741" y="4419771"/>
            <a:ext cx="513282" cy="338554"/>
          </a:xfrm>
          <a:prstGeom prst="rect">
            <a:avLst/>
          </a:prstGeom>
          <a:noFill/>
        </p:spPr>
        <p:txBody>
          <a:bodyPr wrap="none" rtlCol="0">
            <a:spAutoFit/>
          </a:bodyPr>
          <a:lstStyle/>
          <a:p>
            <a:r>
              <a:rPr lang="en-US" sz="1600" dirty="0">
                <a:latin typeface="Symbol" pitchFamily="2" charset="2"/>
              </a:rPr>
              <a:t>b</a:t>
            </a:r>
            <a:r>
              <a:rPr lang="en-US" sz="1600" dirty="0"/>
              <a:t>B3</a:t>
            </a:r>
          </a:p>
        </p:txBody>
      </p:sp>
      <p:sp>
        <p:nvSpPr>
          <p:cNvPr id="26" name="TextBox 25">
            <a:extLst>
              <a:ext uri="{FF2B5EF4-FFF2-40B4-BE49-F238E27FC236}">
                <a16:creationId xmlns:a16="http://schemas.microsoft.com/office/drawing/2014/main" id="{3BC76FFE-2D3E-E01A-9E7D-8054E209666B}"/>
              </a:ext>
            </a:extLst>
          </p:cNvPr>
          <p:cNvSpPr txBox="1"/>
          <p:nvPr/>
        </p:nvSpPr>
        <p:spPr>
          <a:xfrm>
            <a:off x="8554595" y="4115802"/>
            <a:ext cx="412292" cy="338554"/>
          </a:xfrm>
          <a:prstGeom prst="rect">
            <a:avLst/>
          </a:prstGeom>
          <a:noFill/>
        </p:spPr>
        <p:txBody>
          <a:bodyPr wrap="square" rtlCol="0">
            <a:spAutoFit/>
          </a:bodyPr>
          <a:lstStyle/>
          <a:p>
            <a:r>
              <a:rPr lang="en-US" sz="1600" dirty="0" err="1">
                <a:latin typeface="Symbol" pitchFamily="2" charset="2"/>
              </a:rPr>
              <a:t>g</a:t>
            </a:r>
            <a:r>
              <a:rPr lang="en-US" sz="1600" dirty="0" err="1"/>
              <a:t>A</a:t>
            </a:r>
            <a:endParaRPr lang="en-US" sz="1600" dirty="0"/>
          </a:p>
        </p:txBody>
      </p:sp>
      <p:sp>
        <p:nvSpPr>
          <p:cNvPr id="27" name="TextBox 26">
            <a:extLst>
              <a:ext uri="{FF2B5EF4-FFF2-40B4-BE49-F238E27FC236}">
                <a16:creationId xmlns:a16="http://schemas.microsoft.com/office/drawing/2014/main" id="{3BFFE5D0-AF29-EB47-7901-4726D025EA87}"/>
              </a:ext>
            </a:extLst>
          </p:cNvPr>
          <p:cNvSpPr txBox="1"/>
          <p:nvPr/>
        </p:nvSpPr>
        <p:spPr>
          <a:xfrm>
            <a:off x="7270734" y="4665368"/>
            <a:ext cx="569387" cy="338554"/>
          </a:xfrm>
          <a:prstGeom prst="rect">
            <a:avLst/>
          </a:prstGeom>
          <a:noFill/>
        </p:spPr>
        <p:txBody>
          <a:bodyPr wrap="none" rtlCol="0">
            <a:spAutoFit/>
          </a:bodyPr>
          <a:lstStyle/>
          <a:p>
            <a:r>
              <a:rPr lang="en-US" sz="1600" dirty="0" err="1">
                <a:latin typeface="Symbol" pitchFamily="2" charset="2"/>
              </a:rPr>
              <a:t>g</a:t>
            </a:r>
            <a:r>
              <a:rPr lang="en-US" sz="1600" dirty="0" err="1"/>
              <a:t>B</a:t>
            </a:r>
            <a:r>
              <a:rPr lang="en-US" sz="1600" dirty="0"/>
              <a:t>/C</a:t>
            </a:r>
          </a:p>
        </p:txBody>
      </p:sp>
      <p:sp>
        <p:nvSpPr>
          <p:cNvPr id="28" name="TextBox 27">
            <a:extLst>
              <a:ext uri="{FF2B5EF4-FFF2-40B4-BE49-F238E27FC236}">
                <a16:creationId xmlns:a16="http://schemas.microsoft.com/office/drawing/2014/main" id="{2F4D9FCB-7EF1-FE67-26A8-7E0820384E40}"/>
              </a:ext>
            </a:extLst>
          </p:cNvPr>
          <p:cNvSpPr txBox="1"/>
          <p:nvPr/>
        </p:nvSpPr>
        <p:spPr>
          <a:xfrm>
            <a:off x="7837825" y="5209439"/>
            <a:ext cx="426720" cy="338554"/>
          </a:xfrm>
          <a:prstGeom prst="rect">
            <a:avLst/>
          </a:prstGeom>
          <a:noFill/>
        </p:spPr>
        <p:txBody>
          <a:bodyPr wrap="none" rtlCol="0">
            <a:spAutoFit/>
          </a:bodyPr>
          <a:lstStyle/>
          <a:p>
            <a:r>
              <a:rPr lang="en-US" sz="1600" dirty="0" err="1">
                <a:latin typeface="Symbol" pitchFamily="2" charset="2"/>
              </a:rPr>
              <a:t>a</a:t>
            </a:r>
            <a:r>
              <a:rPr lang="en-US" sz="1600" dirty="0" err="1"/>
              <a:t>B</a:t>
            </a:r>
            <a:endParaRPr lang="en-US" sz="1600" dirty="0"/>
          </a:p>
        </p:txBody>
      </p:sp>
      <p:sp>
        <p:nvSpPr>
          <p:cNvPr id="29" name="TextBox 28">
            <a:extLst>
              <a:ext uri="{FF2B5EF4-FFF2-40B4-BE49-F238E27FC236}">
                <a16:creationId xmlns:a16="http://schemas.microsoft.com/office/drawing/2014/main" id="{73633ACF-686E-3BD3-1F4B-946ADB36DD34}"/>
              </a:ext>
            </a:extLst>
          </p:cNvPr>
          <p:cNvSpPr txBox="1"/>
          <p:nvPr/>
        </p:nvSpPr>
        <p:spPr>
          <a:xfrm>
            <a:off x="6547149" y="5375514"/>
            <a:ext cx="604333" cy="584775"/>
          </a:xfrm>
          <a:prstGeom prst="rect">
            <a:avLst/>
          </a:prstGeom>
          <a:noFill/>
        </p:spPr>
        <p:txBody>
          <a:bodyPr wrap="none" rtlCol="0">
            <a:spAutoFit/>
          </a:bodyPr>
          <a:lstStyle/>
          <a:p>
            <a:r>
              <a:rPr lang="en-US" sz="1600" dirty="0">
                <a:latin typeface="Symbol" pitchFamily="2" charset="2"/>
              </a:rPr>
              <a:t>b</a:t>
            </a:r>
            <a:r>
              <a:rPr lang="en-US" sz="1600" dirty="0"/>
              <a:t>B2</a:t>
            </a:r>
            <a:br>
              <a:rPr lang="en-US" sz="1600" dirty="0"/>
            </a:br>
            <a:r>
              <a:rPr lang="en-US" sz="1600" dirty="0"/>
              <a:t>FABP</a:t>
            </a:r>
          </a:p>
        </p:txBody>
      </p:sp>
      <p:sp>
        <p:nvSpPr>
          <p:cNvPr id="30" name="TextBox 29">
            <a:extLst>
              <a:ext uri="{FF2B5EF4-FFF2-40B4-BE49-F238E27FC236}">
                <a16:creationId xmlns:a16="http://schemas.microsoft.com/office/drawing/2014/main" id="{18A8056C-7496-C71D-7BE0-A50159570280}"/>
              </a:ext>
            </a:extLst>
          </p:cNvPr>
          <p:cNvSpPr txBox="1"/>
          <p:nvPr/>
        </p:nvSpPr>
        <p:spPr>
          <a:xfrm>
            <a:off x="7337383" y="5117487"/>
            <a:ext cx="519694" cy="584775"/>
          </a:xfrm>
          <a:prstGeom prst="rect">
            <a:avLst/>
          </a:prstGeom>
          <a:noFill/>
        </p:spPr>
        <p:txBody>
          <a:bodyPr wrap="none" rtlCol="0">
            <a:spAutoFit/>
          </a:bodyPr>
          <a:lstStyle/>
          <a:p>
            <a:r>
              <a:rPr lang="en-US" sz="1600" dirty="0">
                <a:latin typeface="Symbol" pitchFamily="2" charset="2"/>
              </a:rPr>
              <a:t>b</a:t>
            </a:r>
            <a:r>
              <a:rPr lang="en-US" sz="1600" dirty="0"/>
              <a:t>A2</a:t>
            </a:r>
            <a:br>
              <a:rPr lang="en-US" sz="1600" dirty="0"/>
            </a:br>
            <a:r>
              <a:rPr lang="en-US" sz="1600" dirty="0">
                <a:latin typeface="Symbol" pitchFamily="2" charset="2"/>
              </a:rPr>
              <a:t>b</a:t>
            </a:r>
            <a:r>
              <a:rPr lang="en-US" sz="1600" dirty="0"/>
              <a:t>A4</a:t>
            </a:r>
          </a:p>
        </p:txBody>
      </p:sp>
      <p:sp>
        <p:nvSpPr>
          <p:cNvPr id="31" name="TextBox 30">
            <a:extLst>
              <a:ext uri="{FF2B5EF4-FFF2-40B4-BE49-F238E27FC236}">
                <a16:creationId xmlns:a16="http://schemas.microsoft.com/office/drawing/2014/main" id="{CB27A93C-D8EE-4A27-1240-0820C0BB4EF2}"/>
              </a:ext>
            </a:extLst>
          </p:cNvPr>
          <p:cNvSpPr txBox="1"/>
          <p:nvPr/>
        </p:nvSpPr>
        <p:spPr>
          <a:xfrm>
            <a:off x="7000339" y="5240597"/>
            <a:ext cx="364202" cy="338554"/>
          </a:xfrm>
          <a:prstGeom prst="rect">
            <a:avLst/>
          </a:prstGeom>
          <a:noFill/>
        </p:spPr>
        <p:txBody>
          <a:bodyPr wrap="none" rtlCol="0">
            <a:spAutoFit/>
          </a:bodyPr>
          <a:lstStyle/>
          <a:p>
            <a:r>
              <a:rPr lang="en-US" sz="1600" dirty="0" err="1">
                <a:latin typeface="Symbol" pitchFamily="2" charset="2"/>
              </a:rPr>
              <a:t>g</a:t>
            </a:r>
            <a:r>
              <a:rPr lang="en-US" sz="1600" dirty="0" err="1"/>
              <a:t>S</a:t>
            </a:r>
            <a:endParaRPr lang="en-US" sz="1600" dirty="0"/>
          </a:p>
        </p:txBody>
      </p:sp>
    </p:spTree>
    <p:extLst>
      <p:ext uri="{BB962C8B-B14F-4D97-AF65-F5344CB8AC3E}">
        <p14:creationId xmlns:p14="http://schemas.microsoft.com/office/powerpoint/2010/main" val="3815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7A4F-85D9-105E-B01A-11B744E6DBF7}"/>
              </a:ext>
            </a:extLst>
          </p:cNvPr>
          <p:cNvSpPr>
            <a:spLocks noGrp="1"/>
          </p:cNvSpPr>
          <p:nvPr>
            <p:ph type="title"/>
          </p:nvPr>
        </p:nvSpPr>
        <p:spPr/>
        <p:txBody>
          <a:bodyPr/>
          <a:lstStyle/>
          <a:p>
            <a:pPr algn="ctr"/>
            <a:r>
              <a:rPr lang="en-US" b="1" dirty="0"/>
              <a:t>Data set re-analysis summary stats</a:t>
            </a:r>
          </a:p>
        </p:txBody>
      </p:sp>
      <p:graphicFrame>
        <p:nvGraphicFramePr>
          <p:cNvPr id="4" name="Content Placeholder 3">
            <a:extLst>
              <a:ext uri="{FF2B5EF4-FFF2-40B4-BE49-F238E27FC236}">
                <a16:creationId xmlns:a16="http://schemas.microsoft.com/office/drawing/2014/main" id="{43CA2693-411D-D92A-1DD7-F329B0879FFC}"/>
              </a:ext>
            </a:extLst>
          </p:cNvPr>
          <p:cNvGraphicFramePr>
            <a:graphicFrameLocks noGrp="1"/>
          </p:cNvGraphicFramePr>
          <p:nvPr>
            <p:ph idx="1"/>
            <p:extLst>
              <p:ext uri="{D42A27DB-BD31-4B8C-83A1-F6EECF244321}">
                <p14:modId xmlns:p14="http://schemas.microsoft.com/office/powerpoint/2010/main" val="3966598744"/>
              </p:ext>
            </p:extLst>
          </p:nvPr>
        </p:nvGraphicFramePr>
        <p:xfrm>
          <a:off x="838200" y="1798870"/>
          <a:ext cx="10515600" cy="2123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562870223"/>
                    </a:ext>
                  </a:extLst>
                </a:gridCol>
                <a:gridCol w="1752600">
                  <a:extLst>
                    <a:ext uri="{9D8B030D-6E8A-4147-A177-3AD203B41FA5}">
                      <a16:colId xmlns:a16="http://schemas.microsoft.com/office/drawing/2014/main" val="1077230377"/>
                    </a:ext>
                  </a:extLst>
                </a:gridCol>
                <a:gridCol w="1752600">
                  <a:extLst>
                    <a:ext uri="{9D8B030D-6E8A-4147-A177-3AD203B41FA5}">
                      <a16:colId xmlns:a16="http://schemas.microsoft.com/office/drawing/2014/main" val="2785265087"/>
                    </a:ext>
                  </a:extLst>
                </a:gridCol>
                <a:gridCol w="1752600">
                  <a:extLst>
                    <a:ext uri="{9D8B030D-6E8A-4147-A177-3AD203B41FA5}">
                      <a16:colId xmlns:a16="http://schemas.microsoft.com/office/drawing/2014/main" val="688500152"/>
                    </a:ext>
                  </a:extLst>
                </a:gridCol>
                <a:gridCol w="1752600">
                  <a:extLst>
                    <a:ext uri="{9D8B030D-6E8A-4147-A177-3AD203B41FA5}">
                      <a16:colId xmlns:a16="http://schemas.microsoft.com/office/drawing/2014/main" val="3988525054"/>
                    </a:ext>
                  </a:extLst>
                </a:gridCol>
                <a:gridCol w="1752600">
                  <a:extLst>
                    <a:ext uri="{9D8B030D-6E8A-4147-A177-3AD203B41FA5}">
                      <a16:colId xmlns:a16="http://schemas.microsoft.com/office/drawing/2014/main" val="1125142431"/>
                    </a:ext>
                  </a:extLst>
                </a:gridCol>
              </a:tblGrid>
              <a:tr h="370840">
                <a:tc>
                  <a:txBody>
                    <a:bodyPr/>
                    <a:lstStyle/>
                    <a:p>
                      <a:r>
                        <a:rPr lang="en-US" dirty="0"/>
                        <a:t>Data</a:t>
                      </a:r>
                    </a:p>
                  </a:txBody>
                  <a:tcPr/>
                </a:tc>
                <a:tc>
                  <a:txBody>
                    <a:bodyPr/>
                    <a:lstStyle/>
                    <a:p>
                      <a:r>
                        <a:rPr lang="en-US" dirty="0"/>
                        <a:t>Acquired MS2 Scans</a:t>
                      </a:r>
                    </a:p>
                  </a:txBody>
                  <a:tcPr/>
                </a:tc>
                <a:tc>
                  <a:txBody>
                    <a:bodyPr/>
                    <a:lstStyle/>
                    <a:p>
                      <a:r>
                        <a:rPr lang="en-US" dirty="0"/>
                        <a:t>Identified MS2 Scans (1% FDR)</a:t>
                      </a:r>
                    </a:p>
                  </a:txBody>
                  <a:tcPr/>
                </a:tc>
                <a:tc>
                  <a:txBody>
                    <a:bodyPr/>
                    <a:lstStyle/>
                    <a:p>
                      <a:r>
                        <a:rPr lang="en-US" dirty="0"/>
                        <a:t>ID Rate (%)</a:t>
                      </a:r>
                    </a:p>
                  </a:txBody>
                  <a:tcPr/>
                </a:tc>
                <a:tc>
                  <a:txBody>
                    <a:bodyPr/>
                    <a:lstStyle/>
                    <a:p>
                      <a:r>
                        <a:rPr lang="en-US" dirty="0"/>
                        <a:t>Protein IDs</a:t>
                      </a:r>
                    </a:p>
                  </a:txBody>
                  <a:tcPr/>
                </a:tc>
                <a:tc>
                  <a:txBody>
                    <a:bodyPr/>
                    <a:lstStyle/>
                    <a:p>
                      <a:r>
                        <a:rPr lang="en-US" dirty="0"/>
                        <a:t>Ave. Total Plex Intensity</a:t>
                      </a:r>
                    </a:p>
                  </a:txBody>
                  <a:tcPr/>
                </a:tc>
                <a:extLst>
                  <a:ext uri="{0D108BD9-81ED-4DB2-BD59-A6C34878D82A}">
                    <a16:rowId xmlns:a16="http://schemas.microsoft.com/office/drawing/2014/main" val="4160315715"/>
                  </a:ext>
                </a:extLst>
              </a:tr>
              <a:tr h="370840">
                <a:tc>
                  <a:txBody>
                    <a:bodyPr/>
                    <a:lstStyle/>
                    <a:p>
                      <a:r>
                        <a:rPr lang="en-US" dirty="0"/>
                        <a:t>Set 1</a:t>
                      </a:r>
                    </a:p>
                  </a:txBody>
                  <a:tcPr/>
                </a:tc>
                <a:tc>
                  <a:txBody>
                    <a:bodyPr/>
                    <a:lstStyle/>
                    <a:p>
                      <a:r>
                        <a:rPr lang="en-US" dirty="0"/>
                        <a:t>532,682</a:t>
                      </a:r>
                    </a:p>
                  </a:txBody>
                  <a:tcPr/>
                </a:tc>
                <a:tc>
                  <a:txBody>
                    <a:bodyPr/>
                    <a:lstStyle/>
                    <a:p>
                      <a:r>
                        <a:rPr lang="en-US" dirty="0"/>
                        <a:t>119,745</a:t>
                      </a:r>
                    </a:p>
                  </a:txBody>
                  <a:tcPr/>
                </a:tc>
                <a:tc>
                  <a:txBody>
                    <a:bodyPr/>
                    <a:lstStyle/>
                    <a:p>
                      <a:r>
                        <a:rPr lang="en-US" dirty="0"/>
                        <a:t>22.5</a:t>
                      </a:r>
                    </a:p>
                  </a:txBody>
                  <a:tcPr/>
                </a:tc>
                <a:tc>
                  <a:txBody>
                    <a:bodyPr/>
                    <a:lstStyle/>
                    <a:p>
                      <a:r>
                        <a:rPr lang="en-US" dirty="0"/>
                        <a:t>5,167</a:t>
                      </a:r>
                    </a:p>
                  </a:txBody>
                  <a:tcPr/>
                </a:tc>
                <a:tc>
                  <a:txBody>
                    <a:bodyPr/>
                    <a:lstStyle/>
                    <a:p>
                      <a:r>
                        <a:rPr lang="en-US" dirty="0"/>
                        <a:t>14.0 billion</a:t>
                      </a:r>
                    </a:p>
                  </a:txBody>
                  <a:tcPr/>
                </a:tc>
                <a:extLst>
                  <a:ext uri="{0D108BD9-81ED-4DB2-BD59-A6C34878D82A}">
                    <a16:rowId xmlns:a16="http://schemas.microsoft.com/office/drawing/2014/main" val="3748752490"/>
                  </a:ext>
                </a:extLst>
              </a:tr>
              <a:tr h="370840">
                <a:tc>
                  <a:txBody>
                    <a:bodyPr/>
                    <a:lstStyle/>
                    <a:p>
                      <a:r>
                        <a:rPr lang="en-US" dirty="0"/>
                        <a:t>Set 2</a:t>
                      </a:r>
                    </a:p>
                  </a:txBody>
                  <a:tcPr/>
                </a:tc>
                <a:tc>
                  <a:txBody>
                    <a:bodyPr/>
                    <a:lstStyle/>
                    <a:p>
                      <a:r>
                        <a:rPr lang="en-US" dirty="0"/>
                        <a:t>468,149</a:t>
                      </a:r>
                    </a:p>
                  </a:txBody>
                  <a:tcPr/>
                </a:tc>
                <a:tc>
                  <a:txBody>
                    <a:bodyPr/>
                    <a:lstStyle/>
                    <a:p>
                      <a:r>
                        <a:rPr lang="en-US" dirty="0"/>
                        <a:t>84,109</a:t>
                      </a:r>
                    </a:p>
                  </a:txBody>
                  <a:tcPr/>
                </a:tc>
                <a:tc>
                  <a:txBody>
                    <a:bodyPr/>
                    <a:lstStyle/>
                    <a:p>
                      <a:r>
                        <a:rPr lang="en-US" dirty="0"/>
                        <a:t>18.0</a:t>
                      </a:r>
                    </a:p>
                  </a:txBody>
                  <a:tcPr/>
                </a:tc>
                <a:tc>
                  <a:txBody>
                    <a:bodyPr/>
                    <a:lstStyle/>
                    <a:p>
                      <a:r>
                        <a:rPr lang="en-US" dirty="0"/>
                        <a:t>4,627</a:t>
                      </a:r>
                    </a:p>
                  </a:txBody>
                  <a:tcPr/>
                </a:tc>
                <a:tc>
                  <a:txBody>
                    <a:bodyPr/>
                    <a:lstStyle/>
                    <a:p>
                      <a:r>
                        <a:rPr lang="en-US" dirty="0"/>
                        <a:t>13.1 billion</a:t>
                      </a:r>
                    </a:p>
                  </a:txBody>
                  <a:tcPr/>
                </a:tc>
                <a:extLst>
                  <a:ext uri="{0D108BD9-81ED-4DB2-BD59-A6C34878D82A}">
                    <a16:rowId xmlns:a16="http://schemas.microsoft.com/office/drawing/2014/main" val="553382828"/>
                  </a:ext>
                </a:extLst>
              </a:tr>
              <a:tr h="370840">
                <a:tc>
                  <a:txBody>
                    <a:bodyPr/>
                    <a:lstStyle/>
                    <a:p>
                      <a:r>
                        <a:rPr lang="en-US" dirty="0"/>
                        <a:t>Set 3</a:t>
                      </a:r>
                    </a:p>
                  </a:txBody>
                  <a:tcPr/>
                </a:tc>
                <a:tc>
                  <a:txBody>
                    <a:bodyPr/>
                    <a:lstStyle/>
                    <a:p>
                      <a:r>
                        <a:rPr lang="en-US" dirty="0"/>
                        <a:t>485,261</a:t>
                      </a:r>
                    </a:p>
                  </a:txBody>
                  <a:tcPr/>
                </a:tc>
                <a:tc>
                  <a:txBody>
                    <a:bodyPr/>
                    <a:lstStyle/>
                    <a:p>
                      <a:r>
                        <a:rPr lang="en-US" dirty="0"/>
                        <a:t>74,436</a:t>
                      </a:r>
                    </a:p>
                  </a:txBody>
                  <a:tcPr/>
                </a:tc>
                <a:tc>
                  <a:txBody>
                    <a:bodyPr/>
                    <a:lstStyle/>
                    <a:p>
                      <a:r>
                        <a:rPr lang="en-US" dirty="0"/>
                        <a:t>15.3</a:t>
                      </a:r>
                    </a:p>
                  </a:txBody>
                  <a:tcPr/>
                </a:tc>
                <a:tc>
                  <a:txBody>
                    <a:bodyPr/>
                    <a:lstStyle/>
                    <a:p>
                      <a:r>
                        <a:rPr lang="en-US" dirty="0"/>
                        <a:t>3,916</a:t>
                      </a:r>
                    </a:p>
                  </a:txBody>
                  <a:tcPr/>
                </a:tc>
                <a:tc>
                  <a:txBody>
                    <a:bodyPr/>
                    <a:lstStyle/>
                    <a:p>
                      <a:r>
                        <a:rPr lang="en-US" dirty="0"/>
                        <a:t>7.6 billion</a:t>
                      </a:r>
                    </a:p>
                  </a:txBody>
                  <a:tcPr/>
                </a:tc>
                <a:extLst>
                  <a:ext uri="{0D108BD9-81ED-4DB2-BD59-A6C34878D82A}">
                    <a16:rowId xmlns:a16="http://schemas.microsoft.com/office/drawing/2014/main" val="1902357728"/>
                  </a:ext>
                </a:extLst>
              </a:tr>
              <a:tr h="370840">
                <a:tc>
                  <a:txBody>
                    <a:bodyPr/>
                    <a:lstStyle/>
                    <a:p>
                      <a:r>
                        <a:rPr lang="en-US" dirty="0"/>
                        <a:t>Totals</a:t>
                      </a:r>
                    </a:p>
                  </a:txBody>
                  <a:tcPr/>
                </a:tc>
                <a:tc>
                  <a:txBody>
                    <a:bodyPr/>
                    <a:lstStyle/>
                    <a:p>
                      <a:r>
                        <a:rPr lang="en-US" dirty="0"/>
                        <a:t>1,486,092</a:t>
                      </a:r>
                    </a:p>
                  </a:txBody>
                  <a:tcPr/>
                </a:tc>
                <a:tc>
                  <a:txBody>
                    <a:bodyPr/>
                    <a:lstStyle/>
                    <a:p>
                      <a:r>
                        <a:rPr lang="en-US" dirty="0"/>
                        <a:t>278,290</a:t>
                      </a:r>
                    </a:p>
                  </a:txBody>
                  <a:tcPr/>
                </a:tc>
                <a:tc>
                  <a:txBody>
                    <a:bodyPr/>
                    <a:lstStyle/>
                    <a:p>
                      <a:r>
                        <a:rPr lang="en-US" dirty="0"/>
                        <a:t>18.7</a:t>
                      </a:r>
                    </a:p>
                  </a:txBody>
                  <a:tcPr/>
                </a:tc>
                <a:tc>
                  <a:txBody>
                    <a:bodyPr/>
                    <a:lstStyle/>
                    <a:p>
                      <a:r>
                        <a:rPr lang="en-US" dirty="0"/>
                        <a:t>5,753</a:t>
                      </a:r>
                    </a:p>
                  </a:txBody>
                  <a:tcPr/>
                </a:tc>
                <a:tc>
                  <a:txBody>
                    <a:bodyPr/>
                    <a:lstStyle/>
                    <a:p>
                      <a:endParaRPr lang="en-US" dirty="0"/>
                    </a:p>
                  </a:txBody>
                  <a:tcPr/>
                </a:tc>
                <a:extLst>
                  <a:ext uri="{0D108BD9-81ED-4DB2-BD59-A6C34878D82A}">
                    <a16:rowId xmlns:a16="http://schemas.microsoft.com/office/drawing/2014/main" val="4257649213"/>
                  </a:ext>
                </a:extLst>
              </a:tr>
            </a:tbl>
          </a:graphicData>
        </a:graphic>
      </p:graphicFrame>
      <p:sp>
        <p:nvSpPr>
          <p:cNvPr id="5" name="TextBox 4">
            <a:extLst>
              <a:ext uri="{FF2B5EF4-FFF2-40B4-BE49-F238E27FC236}">
                <a16:creationId xmlns:a16="http://schemas.microsoft.com/office/drawing/2014/main" id="{3437FB07-9B69-B28E-88A2-76E8308486FA}"/>
              </a:ext>
            </a:extLst>
          </p:cNvPr>
          <p:cNvSpPr txBox="1"/>
          <p:nvPr/>
        </p:nvSpPr>
        <p:spPr>
          <a:xfrm>
            <a:off x="838200" y="4473146"/>
            <a:ext cx="9182257" cy="1569660"/>
          </a:xfrm>
          <a:prstGeom prst="rect">
            <a:avLst/>
          </a:prstGeom>
          <a:noFill/>
        </p:spPr>
        <p:txBody>
          <a:bodyPr wrap="none" rtlCol="0">
            <a:spAutoFit/>
          </a:bodyPr>
          <a:lstStyle/>
          <a:p>
            <a:r>
              <a:rPr lang="en-US" sz="2400" b="1" dirty="0"/>
              <a:t>Observations:</a:t>
            </a:r>
          </a:p>
          <a:p>
            <a:pPr marL="285750" indent="-285750">
              <a:buFont typeface="Arial" panose="020B0604020202020204" pitchFamily="34" charset="0"/>
              <a:buChar char="•"/>
            </a:pPr>
            <a:r>
              <a:rPr lang="en-US" sz="2400" dirty="0"/>
              <a:t>Set 1 worked best (more PSM IDs, more protein IDs)</a:t>
            </a:r>
          </a:p>
          <a:p>
            <a:pPr marL="285750" indent="-285750">
              <a:buFont typeface="Arial" panose="020B0604020202020204" pitchFamily="34" charset="0"/>
              <a:buChar char="•"/>
            </a:pPr>
            <a:r>
              <a:rPr lang="en-US" sz="2400" dirty="0"/>
              <a:t>Set 2 had big drop in PSMs and proteins but less drop in intensity</a:t>
            </a:r>
          </a:p>
          <a:p>
            <a:pPr marL="285750" indent="-285750">
              <a:buFont typeface="Arial" panose="020B0604020202020204" pitchFamily="34" charset="0"/>
              <a:buChar char="•"/>
            </a:pPr>
            <a:r>
              <a:rPr lang="en-US" sz="2400" dirty="0"/>
              <a:t>Set 3 was not so good (fewer PSMs and proteins, big drop in intensity)</a:t>
            </a:r>
          </a:p>
        </p:txBody>
      </p:sp>
    </p:spTree>
    <p:extLst>
      <p:ext uri="{BB962C8B-B14F-4D97-AF65-F5344CB8AC3E}">
        <p14:creationId xmlns:p14="http://schemas.microsoft.com/office/powerpoint/2010/main" val="243746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196C-41B3-FBF7-00FB-194C82751819}"/>
              </a:ext>
            </a:extLst>
          </p:cNvPr>
          <p:cNvSpPr>
            <a:spLocks noGrp="1"/>
          </p:cNvSpPr>
          <p:nvPr>
            <p:ph type="title"/>
          </p:nvPr>
        </p:nvSpPr>
        <p:spPr>
          <a:xfrm>
            <a:off x="838200" y="365126"/>
            <a:ext cx="10515600" cy="1011730"/>
          </a:xfrm>
        </p:spPr>
        <p:txBody>
          <a:bodyPr/>
          <a:lstStyle/>
          <a:p>
            <a:pPr algn="ctr"/>
            <a:r>
              <a:rPr lang="en-US" b="1" dirty="0"/>
              <a:t>Summary of developing mouse lens</a:t>
            </a:r>
          </a:p>
        </p:txBody>
      </p:sp>
      <p:sp>
        <p:nvSpPr>
          <p:cNvPr id="3" name="Content Placeholder 2">
            <a:extLst>
              <a:ext uri="{FF2B5EF4-FFF2-40B4-BE49-F238E27FC236}">
                <a16:creationId xmlns:a16="http://schemas.microsoft.com/office/drawing/2014/main" id="{516E702A-1137-D407-770B-B2883DA08BF1}"/>
              </a:ext>
            </a:extLst>
          </p:cNvPr>
          <p:cNvSpPr>
            <a:spLocks noGrp="1"/>
          </p:cNvSpPr>
          <p:nvPr>
            <p:ph idx="1"/>
          </p:nvPr>
        </p:nvSpPr>
        <p:spPr>
          <a:xfrm>
            <a:off x="838200" y="1502978"/>
            <a:ext cx="10515600" cy="4989895"/>
          </a:xfrm>
        </p:spPr>
        <p:txBody>
          <a:bodyPr/>
          <a:lstStyle/>
          <a:p>
            <a:r>
              <a:rPr lang="en-US" dirty="0"/>
              <a:t>Khan 2018 data is a good resource</a:t>
            </a:r>
          </a:p>
          <a:p>
            <a:pPr lvl="1"/>
            <a:r>
              <a:rPr lang="en-US" dirty="0"/>
              <a:t>Proteome depth is very good; third set ran less well</a:t>
            </a:r>
          </a:p>
          <a:p>
            <a:pPr lvl="1"/>
            <a:r>
              <a:rPr lang="en-US" dirty="0"/>
              <a:t>Better analysis and proper between plex normalization (IRS) helps</a:t>
            </a:r>
          </a:p>
          <a:p>
            <a:r>
              <a:rPr lang="en-US" dirty="0"/>
              <a:t>Different (post IRS) normalizations affect results and interpretation</a:t>
            </a:r>
          </a:p>
          <a:p>
            <a:pPr lvl="1"/>
            <a:r>
              <a:rPr lang="en-US" dirty="0"/>
              <a:t>Normalization choice should match interpretation goals</a:t>
            </a:r>
          </a:p>
          <a:p>
            <a:pPr lvl="1"/>
            <a:r>
              <a:rPr lang="en-US" dirty="0"/>
              <a:t>How normalization affects data is critical to understanding statistical testing and interpretation of results</a:t>
            </a:r>
          </a:p>
          <a:p>
            <a:r>
              <a:rPr lang="en-US" dirty="0"/>
              <a:t>Several techniques for expression pattern finding were outlined</a:t>
            </a:r>
          </a:p>
          <a:p>
            <a:pPr lvl="1"/>
            <a:r>
              <a:rPr lang="en-US" dirty="0"/>
              <a:t>ANOVA, age-grouped pairwise comparisons</a:t>
            </a:r>
          </a:p>
          <a:p>
            <a:pPr lvl="1"/>
            <a:r>
              <a:rPr lang="en-US" dirty="0"/>
              <a:t>Normalized age/intensity plots useful for exploring major lens proteins</a:t>
            </a:r>
          </a:p>
          <a:p>
            <a:r>
              <a:rPr lang="en-US" dirty="0"/>
              <a:t>Mature fiber cell proteome is richer than prior studies suggest </a:t>
            </a:r>
          </a:p>
        </p:txBody>
      </p:sp>
    </p:spTree>
    <p:extLst>
      <p:ext uri="{BB962C8B-B14F-4D97-AF65-F5344CB8AC3E}">
        <p14:creationId xmlns:p14="http://schemas.microsoft.com/office/powerpoint/2010/main" val="38299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7E94-4232-CE25-34A4-B759C3F3B455}"/>
              </a:ext>
            </a:extLst>
          </p:cNvPr>
          <p:cNvSpPr>
            <a:spLocks noGrp="1"/>
          </p:cNvSpPr>
          <p:nvPr>
            <p:ph type="title"/>
          </p:nvPr>
        </p:nvSpPr>
        <p:spPr/>
        <p:txBody>
          <a:bodyPr/>
          <a:lstStyle/>
          <a:p>
            <a:pPr algn="ctr"/>
            <a:r>
              <a:rPr lang="en-US" b="1" dirty="0"/>
              <a:t>Comparison of re-analysis to paper</a:t>
            </a:r>
          </a:p>
        </p:txBody>
      </p:sp>
      <p:graphicFrame>
        <p:nvGraphicFramePr>
          <p:cNvPr id="4" name="Content Placeholder 3">
            <a:extLst>
              <a:ext uri="{FF2B5EF4-FFF2-40B4-BE49-F238E27FC236}">
                <a16:creationId xmlns:a16="http://schemas.microsoft.com/office/drawing/2014/main" id="{9C4AA464-FBD9-F75A-123A-D0C3EA48D71C}"/>
              </a:ext>
            </a:extLst>
          </p:cNvPr>
          <p:cNvGraphicFramePr>
            <a:graphicFrameLocks noGrp="1"/>
          </p:cNvGraphicFramePr>
          <p:nvPr>
            <p:ph idx="1"/>
            <p:extLst>
              <p:ext uri="{D42A27DB-BD31-4B8C-83A1-F6EECF244321}">
                <p14:modId xmlns:p14="http://schemas.microsoft.com/office/powerpoint/2010/main" val="64857289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0687395"/>
                    </a:ext>
                  </a:extLst>
                </a:gridCol>
                <a:gridCol w="1752600">
                  <a:extLst>
                    <a:ext uri="{9D8B030D-6E8A-4147-A177-3AD203B41FA5}">
                      <a16:colId xmlns:a16="http://schemas.microsoft.com/office/drawing/2014/main" val="2395135577"/>
                    </a:ext>
                  </a:extLst>
                </a:gridCol>
                <a:gridCol w="1752600">
                  <a:extLst>
                    <a:ext uri="{9D8B030D-6E8A-4147-A177-3AD203B41FA5}">
                      <a16:colId xmlns:a16="http://schemas.microsoft.com/office/drawing/2014/main" val="2642595202"/>
                    </a:ext>
                  </a:extLst>
                </a:gridCol>
                <a:gridCol w="1752600">
                  <a:extLst>
                    <a:ext uri="{9D8B030D-6E8A-4147-A177-3AD203B41FA5}">
                      <a16:colId xmlns:a16="http://schemas.microsoft.com/office/drawing/2014/main" val="1664208275"/>
                    </a:ext>
                  </a:extLst>
                </a:gridCol>
                <a:gridCol w="1752600">
                  <a:extLst>
                    <a:ext uri="{9D8B030D-6E8A-4147-A177-3AD203B41FA5}">
                      <a16:colId xmlns:a16="http://schemas.microsoft.com/office/drawing/2014/main" val="1909527001"/>
                    </a:ext>
                  </a:extLst>
                </a:gridCol>
                <a:gridCol w="1752600">
                  <a:extLst>
                    <a:ext uri="{9D8B030D-6E8A-4147-A177-3AD203B41FA5}">
                      <a16:colId xmlns:a16="http://schemas.microsoft.com/office/drawing/2014/main" val="655929893"/>
                    </a:ext>
                  </a:extLst>
                </a:gridCol>
              </a:tblGrid>
              <a:tr h="370840">
                <a:tc>
                  <a:txBody>
                    <a:bodyPr/>
                    <a:lstStyle/>
                    <a:p>
                      <a:r>
                        <a:rPr lang="en-US" dirty="0"/>
                        <a:t>Analysis</a:t>
                      </a:r>
                    </a:p>
                  </a:txBody>
                  <a:tcPr/>
                </a:tc>
                <a:tc>
                  <a:txBody>
                    <a:bodyPr/>
                    <a:lstStyle/>
                    <a:p>
                      <a:r>
                        <a:rPr lang="en-US" dirty="0"/>
                        <a:t>Identified PSMs</a:t>
                      </a:r>
                    </a:p>
                  </a:txBody>
                  <a:tcPr/>
                </a:tc>
                <a:tc>
                  <a:txBody>
                    <a:bodyPr/>
                    <a:lstStyle/>
                    <a:p>
                      <a:r>
                        <a:rPr lang="en-US" dirty="0"/>
                        <a:t>Proteins Set1</a:t>
                      </a:r>
                    </a:p>
                  </a:txBody>
                  <a:tcPr/>
                </a:tc>
                <a:tc>
                  <a:txBody>
                    <a:bodyPr/>
                    <a:lstStyle/>
                    <a:p>
                      <a:r>
                        <a:rPr lang="en-US" dirty="0"/>
                        <a:t>Proteins Set2</a:t>
                      </a:r>
                    </a:p>
                  </a:txBody>
                  <a:tcPr/>
                </a:tc>
                <a:tc>
                  <a:txBody>
                    <a:bodyPr/>
                    <a:lstStyle/>
                    <a:p>
                      <a:r>
                        <a:rPr lang="en-US" dirty="0"/>
                        <a:t>Proteins Set3</a:t>
                      </a:r>
                    </a:p>
                  </a:txBody>
                  <a:tcPr/>
                </a:tc>
                <a:tc>
                  <a:txBody>
                    <a:bodyPr/>
                    <a:lstStyle/>
                    <a:p>
                      <a:r>
                        <a:rPr lang="en-US" dirty="0"/>
                        <a:t>Total Protein IDs</a:t>
                      </a:r>
                    </a:p>
                  </a:txBody>
                  <a:tcPr/>
                </a:tc>
                <a:extLst>
                  <a:ext uri="{0D108BD9-81ED-4DB2-BD59-A6C34878D82A}">
                    <a16:rowId xmlns:a16="http://schemas.microsoft.com/office/drawing/2014/main" val="695686827"/>
                  </a:ext>
                </a:extLst>
              </a:tr>
              <a:tr h="370840">
                <a:tc>
                  <a:txBody>
                    <a:bodyPr/>
                    <a:lstStyle/>
                    <a:p>
                      <a:r>
                        <a:rPr lang="en-US" dirty="0"/>
                        <a:t>Publication</a:t>
                      </a:r>
                    </a:p>
                  </a:txBody>
                  <a:tcPr/>
                </a:tc>
                <a:tc>
                  <a:txBody>
                    <a:bodyPr/>
                    <a:lstStyle/>
                    <a:p>
                      <a:r>
                        <a:rPr lang="en-US" dirty="0"/>
                        <a:t>207,459</a:t>
                      </a:r>
                    </a:p>
                  </a:txBody>
                  <a:tcPr/>
                </a:tc>
                <a:tc>
                  <a:txBody>
                    <a:bodyPr/>
                    <a:lstStyle/>
                    <a:p>
                      <a:r>
                        <a:rPr lang="en-US" dirty="0"/>
                        <a:t>4,630</a:t>
                      </a:r>
                    </a:p>
                  </a:txBody>
                  <a:tcPr/>
                </a:tc>
                <a:tc>
                  <a:txBody>
                    <a:bodyPr/>
                    <a:lstStyle/>
                    <a:p>
                      <a:r>
                        <a:rPr lang="en-US" dirty="0"/>
                        <a:t>4,426</a:t>
                      </a:r>
                    </a:p>
                  </a:txBody>
                  <a:tcPr/>
                </a:tc>
                <a:tc>
                  <a:txBody>
                    <a:bodyPr/>
                    <a:lstStyle/>
                    <a:p>
                      <a:r>
                        <a:rPr lang="en-US" dirty="0"/>
                        <a:t>3,747</a:t>
                      </a:r>
                    </a:p>
                  </a:txBody>
                  <a:tcPr/>
                </a:tc>
                <a:tc>
                  <a:txBody>
                    <a:bodyPr/>
                    <a:lstStyle/>
                    <a:p>
                      <a:r>
                        <a:rPr lang="en-US" dirty="0"/>
                        <a:t>5,404</a:t>
                      </a:r>
                    </a:p>
                  </a:txBody>
                  <a:tcPr/>
                </a:tc>
                <a:extLst>
                  <a:ext uri="{0D108BD9-81ED-4DB2-BD59-A6C34878D82A}">
                    <a16:rowId xmlns:a16="http://schemas.microsoft.com/office/drawing/2014/main" val="539135073"/>
                  </a:ext>
                </a:extLst>
              </a:tr>
              <a:tr h="370840">
                <a:tc>
                  <a:txBody>
                    <a:bodyPr/>
                    <a:lstStyle/>
                    <a:p>
                      <a:r>
                        <a:rPr lang="en-US" dirty="0"/>
                        <a:t>PAW re-analysis</a:t>
                      </a:r>
                    </a:p>
                  </a:txBody>
                  <a:tcPr/>
                </a:tc>
                <a:tc>
                  <a:txBody>
                    <a:bodyPr/>
                    <a:lstStyle/>
                    <a:p>
                      <a:r>
                        <a:rPr lang="en-US" dirty="0"/>
                        <a:t>278,290</a:t>
                      </a:r>
                    </a:p>
                  </a:txBody>
                  <a:tcPr/>
                </a:tc>
                <a:tc>
                  <a:txBody>
                    <a:bodyPr/>
                    <a:lstStyle/>
                    <a:p>
                      <a:r>
                        <a:rPr lang="en-US" dirty="0"/>
                        <a:t>5,167</a:t>
                      </a:r>
                    </a:p>
                  </a:txBody>
                  <a:tcPr/>
                </a:tc>
                <a:tc>
                  <a:txBody>
                    <a:bodyPr/>
                    <a:lstStyle/>
                    <a:p>
                      <a:r>
                        <a:rPr lang="en-US" dirty="0"/>
                        <a:t>4,627</a:t>
                      </a:r>
                    </a:p>
                  </a:txBody>
                  <a:tcPr/>
                </a:tc>
                <a:tc>
                  <a:txBody>
                    <a:bodyPr/>
                    <a:lstStyle/>
                    <a:p>
                      <a:r>
                        <a:rPr lang="en-US" dirty="0"/>
                        <a:t>3,916</a:t>
                      </a:r>
                    </a:p>
                  </a:txBody>
                  <a:tcPr/>
                </a:tc>
                <a:tc>
                  <a:txBody>
                    <a:bodyPr/>
                    <a:lstStyle/>
                    <a:p>
                      <a:r>
                        <a:rPr lang="en-US" dirty="0"/>
                        <a:t>5,753</a:t>
                      </a:r>
                    </a:p>
                  </a:txBody>
                  <a:tcPr/>
                </a:tc>
                <a:extLst>
                  <a:ext uri="{0D108BD9-81ED-4DB2-BD59-A6C34878D82A}">
                    <a16:rowId xmlns:a16="http://schemas.microsoft.com/office/drawing/2014/main" val="3171532982"/>
                  </a:ext>
                </a:extLst>
              </a:tr>
              <a:tr h="370840">
                <a:tc>
                  <a:txBody>
                    <a:bodyPr/>
                    <a:lstStyle/>
                    <a:p>
                      <a:r>
                        <a:rPr lang="en-US" dirty="0"/>
                        <a:t>PAW gain (%)</a:t>
                      </a:r>
                    </a:p>
                  </a:txBody>
                  <a:tcPr/>
                </a:tc>
                <a:tc>
                  <a:txBody>
                    <a:bodyPr/>
                    <a:lstStyle/>
                    <a:p>
                      <a:r>
                        <a:rPr lang="en-US" dirty="0"/>
                        <a:t>34.1 %</a:t>
                      </a:r>
                    </a:p>
                  </a:txBody>
                  <a:tcPr/>
                </a:tc>
                <a:tc>
                  <a:txBody>
                    <a:bodyPr/>
                    <a:lstStyle/>
                    <a:p>
                      <a:r>
                        <a:rPr lang="en-US" dirty="0"/>
                        <a:t>11.6 %</a:t>
                      </a:r>
                    </a:p>
                  </a:txBody>
                  <a:tcPr/>
                </a:tc>
                <a:tc>
                  <a:txBody>
                    <a:bodyPr/>
                    <a:lstStyle/>
                    <a:p>
                      <a:r>
                        <a:rPr lang="en-US" dirty="0"/>
                        <a:t>4.5 %</a:t>
                      </a:r>
                    </a:p>
                  </a:txBody>
                  <a:tcPr/>
                </a:tc>
                <a:tc>
                  <a:txBody>
                    <a:bodyPr/>
                    <a:lstStyle/>
                    <a:p>
                      <a:r>
                        <a:rPr lang="en-US" dirty="0"/>
                        <a:t>4.5 %</a:t>
                      </a:r>
                    </a:p>
                  </a:txBody>
                  <a:tcPr/>
                </a:tc>
                <a:tc>
                  <a:txBody>
                    <a:bodyPr/>
                    <a:lstStyle/>
                    <a:p>
                      <a:r>
                        <a:rPr lang="en-US" dirty="0"/>
                        <a:t>6.5 %</a:t>
                      </a:r>
                    </a:p>
                  </a:txBody>
                  <a:tcPr/>
                </a:tc>
                <a:extLst>
                  <a:ext uri="{0D108BD9-81ED-4DB2-BD59-A6C34878D82A}">
                    <a16:rowId xmlns:a16="http://schemas.microsoft.com/office/drawing/2014/main" val="1013628435"/>
                  </a:ext>
                </a:extLst>
              </a:tr>
            </a:tbl>
          </a:graphicData>
        </a:graphic>
      </p:graphicFrame>
      <p:sp>
        <p:nvSpPr>
          <p:cNvPr id="5" name="TextBox 4">
            <a:extLst>
              <a:ext uri="{FF2B5EF4-FFF2-40B4-BE49-F238E27FC236}">
                <a16:creationId xmlns:a16="http://schemas.microsoft.com/office/drawing/2014/main" id="{C520853A-FB69-662E-BEFA-2A06079E0679}"/>
              </a:ext>
            </a:extLst>
          </p:cNvPr>
          <p:cNvSpPr txBox="1"/>
          <p:nvPr/>
        </p:nvSpPr>
        <p:spPr>
          <a:xfrm>
            <a:off x="838200" y="3954162"/>
            <a:ext cx="9607377" cy="1938992"/>
          </a:xfrm>
          <a:prstGeom prst="rect">
            <a:avLst/>
          </a:prstGeom>
          <a:noFill/>
        </p:spPr>
        <p:txBody>
          <a:bodyPr wrap="square" rtlCol="0">
            <a:spAutoFit/>
          </a:bodyPr>
          <a:lstStyle/>
          <a:p>
            <a:r>
              <a:rPr lang="en-US" sz="2400" b="1" dirty="0"/>
              <a:t>Observations:</a:t>
            </a:r>
          </a:p>
          <a:p>
            <a:pPr marL="285750" indent="-285750">
              <a:buFont typeface="Arial" panose="020B0604020202020204" pitchFamily="34" charset="0"/>
              <a:buChar char="•"/>
            </a:pPr>
            <a:r>
              <a:rPr lang="en-US" sz="2400" dirty="0"/>
              <a:t>Proteome Discoverer and 10 ppm precursor mass tolerance less effective</a:t>
            </a:r>
          </a:p>
          <a:p>
            <a:pPr marL="285750" indent="-285750">
              <a:buFont typeface="Arial" panose="020B0604020202020204" pitchFamily="34" charset="0"/>
              <a:buChar char="•"/>
            </a:pPr>
            <a:r>
              <a:rPr lang="en-US" sz="2400" dirty="0"/>
              <a:t>Many additional PSMs map to higher abundance proteins and protein IDs grow more slowly than PSM IDs </a:t>
            </a:r>
          </a:p>
          <a:p>
            <a:pPr marL="285750" indent="-285750">
              <a:buFont typeface="Arial" panose="020B0604020202020204" pitchFamily="34" charset="0"/>
              <a:buChar char="•"/>
            </a:pPr>
            <a:r>
              <a:rPr lang="en-US" sz="2400" dirty="0"/>
              <a:t>Paper used an incomplete Swiss-</a:t>
            </a:r>
            <a:r>
              <a:rPr lang="en-US" sz="2400" dirty="0" err="1"/>
              <a:t>Prot</a:t>
            </a:r>
            <a:r>
              <a:rPr lang="en-US" sz="2400" dirty="0"/>
              <a:t> mouse FASTA file (17K sequences)</a:t>
            </a:r>
          </a:p>
        </p:txBody>
      </p:sp>
    </p:spTree>
    <p:extLst>
      <p:ext uri="{BB962C8B-B14F-4D97-AF65-F5344CB8AC3E}">
        <p14:creationId xmlns:p14="http://schemas.microsoft.com/office/powerpoint/2010/main" val="194582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392C-A031-BE05-0E02-D12340ED1F2B}"/>
              </a:ext>
            </a:extLst>
          </p:cNvPr>
          <p:cNvSpPr>
            <a:spLocks noGrp="1"/>
          </p:cNvSpPr>
          <p:nvPr>
            <p:ph type="title"/>
          </p:nvPr>
        </p:nvSpPr>
        <p:spPr/>
        <p:txBody>
          <a:bodyPr/>
          <a:lstStyle/>
          <a:p>
            <a:pPr algn="ctr"/>
            <a:r>
              <a:rPr lang="en-US" b="1" dirty="0"/>
              <a:t>How to combine the three plexes?</a:t>
            </a:r>
          </a:p>
        </p:txBody>
      </p:sp>
      <p:sp>
        <p:nvSpPr>
          <p:cNvPr id="3" name="Content Placeholder 2">
            <a:extLst>
              <a:ext uri="{FF2B5EF4-FFF2-40B4-BE49-F238E27FC236}">
                <a16:creationId xmlns:a16="http://schemas.microsoft.com/office/drawing/2014/main" id="{33D1CEF9-6CCC-FE79-AC8E-55672D237B43}"/>
              </a:ext>
            </a:extLst>
          </p:cNvPr>
          <p:cNvSpPr>
            <a:spLocks noGrp="1"/>
          </p:cNvSpPr>
          <p:nvPr>
            <p:ph idx="1"/>
          </p:nvPr>
        </p:nvSpPr>
        <p:spPr/>
        <p:txBody>
          <a:bodyPr>
            <a:normAutofit/>
          </a:bodyPr>
          <a:lstStyle/>
          <a:p>
            <a:r>
              <a:rPr lang="en-US" dirty="0"/>
              <a:t>The replicates for each developmental age are in different plexes</a:t>
            </a:r>
          </a:p>
          <a:p>
            <a:r>
              <a:rPr lang="en-US" dirty="0"/>
              <a:t>TMT plexes have batch-like effect from pseudo-random MS2 sampling</a:t>
            </a:r>
          </a:p>
          <a:p>
            <a:pPr lvl="1"/>
            <a:r>
              <a:rPr lang="en-US" dirty="0"/>
              <a:t>Data between plexes cannot be directly compared</a:t>
            </a:r>
          </a:p>
          <a:p>
            <a:r>
              <a:rPr lang="en-US" dirty="0"/>
              <a:t>Two alternatives for comparing data between plexes</a:t>
            </a:r>
          </a:p>
          <a:p>
            <a:pPr lvl="1"/>
            <a:r>
              <a:rPr lang="en-US" dirty="0"/>
              <a:t>Compute abundance ratios to one developmental age</a:t>
            </a:r>
          </a:p>
          <a:p>
            <a:pPr lvl="2"/>
            <a:r>
              <a:rPr lang="en-US" dirty="0"/>
              <a:t>6 ages become 5 ratios and there is information loss</a:t>
            </a:r>
          </a:p>
          <a:p>
            <a:pPr lvl="1"/>
            <a:r>
              <a:rPr lang="en-US" dirty="0"/>
              <a:t>Batch correct intensities between plexes</a:t>
            </a:r>
          </a:p>
          <a:p>
            <a:pPr lvl="2"/>
            <a:r>
              <a:rPr lang="en-US" dirty="0"/>
              <a:t>IRS method already established for multi-plex TMT studies</a:t>
            </a:r>
          </a:p>
          <a:p>
            <a:pPr lvl="2"/>
            <a:r>
              <a:rPr lang="en-US" dirty="0"/>
              <a:t>Average protein intensities per plex can be used as reference channel proxies in balanced study designs</a:t>
            </a:r>
          </a:p>
        </p:txBody>
      </p:sp>
    </p:spTree>
    <p:extLst>
      <p:ext uri="{BB962C8B-B14F-4D97-AF65-F5344CB8AC3E}">
        <p14:creationId xmlns:p14="http://schemas.microsoft.com/office/powerpoint/2010/main" val="17124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EA37-E9D6-C518-E7E8-A3EAC7854B1F}"/>
              </a:ext>
            </a:extLst>
          </p:cNvPr>
          <p:cNvSpPr>
            <a:spLocks noGrp="1"/>
          </p:cNvSpPr>
          <p:nvPr>
            <p:ph type="title"/>
          </p:nvPr>
        </p:nvSpPr>
        <p:spPr/>
        <p:txBody>
          <a:bodyPr/>
          <a:lstStyle/>
          <a:p>
            <a:pPr algn="ctr"/>
            <a:r>
              <a:rPr lang="en-US" b="1" dirty="0"/>
              <a:t>What is internal reference scaling (IRS)?</a:t>
            </a:r>
          </a:p>
        </p:txBody>
      </p:sp>
      <p:sp>
        <p:nvSpPr>
          <p:cNvPr id="3" name="Content Placeholder 2">
            <a:extLst>
              <a:ext uri="{FF2B5EF4-FFF2-40B4-BE49-F238E27FC236}">
                <a16:creationId xmlns:a16="http://schemas.microsoft.com/office/drawing/2014/main" id="{8602263B-DA69-311E-50EC-6683930A6C1A}"/>
              </a:ext>
            </a:extLst>
          </p:cNvPr>
          <p:cNvSpPr>
            <a:spLocks noGrp="1"/>
          </p:cNvSpPr>
          <p:nvPr>
            <p:ph idx="1"/>
          </p:nvPr>
        </p:nvSpPr>
        <p:spPr/>
        <p:txBody>
          <a:bodyPr>
            <a:normAutofit/>
          </a:bodyPr>
          <a:lstStyle/>
          <a:p>
            <a:r>
              <a:rPr lang="en-US" sz="2400" dirty="0"/>
              <a:t>See </a:t>
            </a:r>
            <a:r>
              <a:rPr lang="en-US" sz="2400" dirty="0">
                <a:hlinkClick r:id="rId2"/>
              </a:rPr>
              <a:t>https://pwilmart.github.io/TMT_analysis_examples/IRS_validation.html</a:t>
            </a:r>
            <a:r>
              <a:rPr lang="en-US" sz="2400" dirty="0"/>
              <a:t> </a:t>
            </a:r>
          </a:p>
          <a:p>
            <a:r>
              <a:rPr lang="en-US" sz="2400" dirty="0"/>
              <a:t>Each protein’s intensity is a collection of randomly sampled peptide intensities</a:t>
            </a:r>
          </a:p>
          <a:p>
            <a:r>
              <a:rPr lang="en-US" sz="2400" dirty="0"/>
              <a:t>The random sampling is different in each TMT experiment (a plex)</a:t>
            </a:r>
          </a:p>
          <a:p>
            <a:r>
              <a:rPr lang="en-US" sz="2400" dirty="0"/>
              <a:t>Proteins at identical abundances between plexes won’t have identical intensities</a:t>
            </a:r>
          </a:p>
          <a:p>
            <a:r>
              <a:rPr lang="en-US" sz="2400" dirty="0"/>
              <a:t>Common standard channels in each plex (or plex averages in balanced studies) are used to compute protein corrections to remove random sampling effect</a:t>
            </a:r>
          </a:p>
          <a:p>
            <a:r>
              <a:rPr lang="en-US" sz="2400" dirty="0"/>
              <a:t>Internal standards (or averages) will be identical after IRS</a:t>
            </a:r>
          </a:p>
          <a:p>
            <a:r>
              <a:rPr lang="en-US" sz="2400" dirty="0"/>
              <a:t>Samples between plexes can be directly compared after IRS  </a:t>
            </a:r>
          </a:p>
        </p:txBody>
      </p:sp>
    </p:spTree>
    <p:extLst>
      <p:ext uri="{BB962C8B-B14F-4D97-AF65-F5344CB8AC3E}">
        <p14:creationId xmlns:p14="http://schemas.microsoft.com/office/powerpoint/2010/main" val="85918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450E-7DD7-172A-7A28-02859C2CD337}"/>
              </a:ext>
            </a:extLst>
          </p:cNvPr>
          <p:cNvSpPr>
            <a:spLocks noGrp="1"/>
          </p:cNvSpPr>
          <p:nvPr>
            <p:ph type="title"/>
          </p:nvPr>
        </p:nvSpPr>
        <p:spPr>
          <a:xfrm>
            <a:off x="838200" y="365126"/>
            <a:ext cx="10515600" cy="994118"/>
          </a:xfrm>
        </p:spPr>
        <p:txBody>
          <a:bodyPr/>
          <a:lstStyle/>
          <a:p>
            <a:pPr algn="ctr"/>
            <a:r>
              <a:rPr lang="en-US" b="1" dirty="0"/>
              <a:t>Plex averages before and after IRS</a:t>
            </a:r>
          </a:p>
        </p:txBody>
      </p:sp>
      <p:pic>
        <p:nvPicPr>
          <p:cNvPr id="4" name="Picture 3">
            <a:extLst>
              <a:ext uri="{FF2B5EF4-FFF2-40B4-BE49-F238E27FC236}">
                <a16:creationId xmlns:a16="http://schemas.microsoft.com/office/drawing/2014/main" id="{EBB99480-FB00-7104-9170-C81477D95B31}"/>
              </a:ext>
            </a:extLst>
          </p:cNvPr>
          <p:cNvPicPr>
            <a:picLocks noChangeAspect="1"/>
          </p:cNvPicPr>
          <p:nvPr/>
        </p:nvPicPr>
        <p:blipFill>
          <a:blip r:embed="rId3"/>
          <a:stretch>
            <a:fillRect/>
          </a:stretch>
        </p:blipFill>
        <p:spPr>
          <a:xfrm>
            <a:off x="6096" y="1578700"/>
            <a:ext cx="4114800" cy="4114800"/>
          </a:xfrm>
          <a:prstGeom prst="rect">
            <a:avLst/>
          </a:prstGeom>
        </p:spPr>
      </p:pic>
      <p:pic>
        <p:nvPicPr>
          <p:cNvPr id="5" name="Picture 4">
            <a:extLst>
              <a:ext uri="{FF2B5EF4-FFF2-40B4-BE49-F238E27FC236}">
                <a16:creationId xmlns:a16="http://schemas.microsoft.com/office/drawing/2014/main" id="{B3751C8E-8A69-C3AC-3CBB-392CFDEEF1CB}"/>
              </a:ext>
            </a:extLst>
          </p:cNvPr>
          <p:cNvPicPr>
            <a:picLocks noChangeAspect="1"/>
          </p:cNvPicPr>
          <p:nvPr/>
        </p:nvPicPr>
        <p:blipFill>
          <a:blip r:embed="rId4"/>
          <a:stretch>
            <a:fillRect/>
          </a:stretch>
        </p:blipFill>
        <p:spPr>
          <a:xfrm>
            <a:off x="4038600" y="1578700"/>
            <a:ext cx="4114800" cy="4114800"/>
          </a:xfrm>
          <a:prstGeom prst="rect">
            <a:avLst/>
          </a:prstGeom>
        </p:spPr>
      </p:pic>
      <p:pic>
        <p:nvPicPr>
          <p:cNvPr id="6" name="Picture 5">
            <a:extLst>
              <a:ext uri="{FF2B5EF4-FFF2-40B4-BE49-F238E27FC236}">
                <a16:creationId xmlns:a16="http://schemas.microsoft.com/office/drawing/2014/main" id="{381C4A1A-9222-98E9-E152-E20CBDB0063B}"/>
              </a:ext>
            </a:extLst>
          </p:cNvPr>
          <p:cNvPicPr>
            <a:picLocks noChangeAspect="1"/>
          </p:cNvPicPr>
          <p:nvPr/>
        </p:nvPicPr>
        <p:blipFill>
          <a:blip r:embed="rId5"/>
          <a:stretch>
            <a:fillRect/>
          </a:stretch>
        </p:blipFill>
        <p:spPr>
          <a:xfrm>
            <a:off x="8077200" y="1578700"/>
            <a:ext cx="4114800" cy="4114800"/>
          </a:xfrm>
          <a:prstGeom prst="rect">
            <a:avLst/>
          </a:prstGeom>
        </p:spPr>
      </p:pic>
      <p:sp>
        <p:nvSpPr>
          <p:cNvPr id="7" name="TextBox 6">
            <a:extLst>
              <a:ext uri="{FF2B5EF4-FFF2-40B4-BE49-F238E27FC236}">
                <a16:creationId xmlns:a16="http://schemas.microsoft.com/office/drawing/2014/main" id="{8F88793E-B2C6-F0B0-A260-D29E2AD7867E}"/>
              </a:ext>
            </a:extLst>
          </p:cNvPr>
          <p:cNvSpPr txBox="1"/>
          <p:nvPr/>
        </p:nvSpPr>
        <p:spPr>
          <a:xfrm>
            <a:off x="329184" y="5769864"/>
            <a:ext cx="3505896" cy="646331"/>
          </a:xfrm>
          <a:prstGeom prst="rect">
            <a:avLst/>
          </a:prstGeom>
          <a:noFill/>
        </p:spPr>
        <p:txBody>
          <a:bodyPr wrap="none" rtlCol="0">
            <a:spAutoFit/>
          </a:bodyPr>
          <a:lstStyle/>
          <a:p>
            <a:r>
              <a:rPr lang="en-US" dirty="0"/>
              <a:t>Random sampling is a major source</a:t>
            </a:r>
            <a:br>
              <a:rPr lang="en-US" dirty="0"/>
            </a:br>
            <a:r>
              <a:rPr lang="en-US" dirty="0"/>
              <a:t>of variation in TMT experiments</a:t>
            </a:r>
          </a:p>
        </p:txBody>
      </p:sp>
      <p:sp>
        <p:nvSpPr>
          <p:cNvPr id="8" name="TextBox 7">
            <a:extLst>
              <a:ext uri="{FF2B5EF4-FFF2-40B4-BE49-F238E27FC236}">
                <a16:creationId xmlns:a16="http://schemas.microsoft.com/office/drawing/2014/main" id="{A6EA07CB-7775-586C-71B6-80E4C6AA2036}"/>
              </a:ext>
            </a:extLst>
          </p:cNvPr>
          <p:cNvSpPr txBox="1"/>
          <p:nvPr/>
        </p:nvSpPr>
        <p:spPr>
          <a:xfrm>
            <a:off x="4343052" y="5769864"/>
            <a:ext cx="3910814" cy="646331"/>
          </a:xfrm>
          <a:prstGeom prst="rect">
            <a:avLst/>
          </a:prstGeom>
          <a:noFill/>
        </p:spPr>
        <p:txBody>
          <a:bodyPr wrap="none" rtlCol="0">
            <a:spAutoFit/>
          </a:bodyPr>
          <a:lstStyle/>
          <a:p>
            <a:r>
              <a:rPr lang="en-US" dirty="0"/>
              <a:t>3 boxplots on left are before IRS. The</a:t>
            </a:r>
            <a:br>
              <a:rPr lang="en-US" dirty="0"/>
            </a:br>
            <a:r>
              <a:rPr lang="en-US" dirty="0"/>
              <a:t>third plex (green) had reduced intensity.</a:t>
            </a:r>
          </a:p>
        </p:txBody>
      </p:sp>
      <p:sp>
        <p:nvSpPr>
          <p:cNvPr id="9" name="TextBox 8">
            <a:extLst>
              <a:ext uri="{FF2B5EF4-FFF2-40B4-BE49-F238E27FC236}">
                <a16:creationId xmlns:a16="http://schemas.microsoft.com/office/drawing/2014/main" id="{9D50CC5B-209C-3B84-1452-836E67A62014}"/>
              </a:ext>
            </a:extLst>
          </p:cNvPr>
          <p:cNvSpPr txBox="1"/>
          <p:nvPr/>
        </p:nvSpPr>
        <p:spPr>
          <a:xfrm>
            <a:off x="8400288" y="5739384"/>
            <a:ext cx="3039037" cy="646331"/>
          </a:xfrm>
          <a:prstGeom prst="rect">
            <a:avLst/>
          </a:prstGeom>
          <a:noFill/>
        </p:spPr>
        <p:txBody>
          <a:bodyPr wrap="none" rtlCol="0">
            <a:spAutoFit/>
          </a:bodyPr>
          <a:lstStyle/>
          <a:p>
            <a:r>
              <a:rPr lang="en-US" dirty="0"/>
              <a:t>IRS mathematically makes the </a:t>
            </a:r>
            <a:br>
              <a:rPr lang="en-US" dirty="0"/>
            </a:br>
            <a:r>
              <a:rPr lang="en-US" dirty="0"/>
              <a:t>standard channels identical</a:t>
            </a:r>
          </a:p>
        </p:txBody>
      </p:sp>
    </p:spTree>
    <p:extLst>
      <p:ext uri="{BB962C8B-B14F-4D97-AF65-F5344CB8AC3E}">
        <p14:creationId xmlns:p14="http://schemas.microsoft.com/office/powerpoint/2010/main" val="248747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1637-1DB1-5FCC-2F77-1ECC658A4D5F}"/>
              </a:ext>
            </a:extLst>
          </p:cNvPr>
          <p:cNvSpPr>
            <a:spLocks noGrp="1"/>
          </p:cNvSpPr>
          <p:nvPr>
            <p:ph type="title"/>
          </p:nvPr>
        </p:nvSpPr>
        <p:spPr>
          <a:xfrm>
            <a:off x="838200" y="365125"/>
            <a:ext cx="10515600" cy="896747"/>
          </a:xfrm>
        </p:spPr>
        <p:txBody>
          <a:bodyPr/>
          <a:lstStyle/>
          <a:p>
            <a:pPr algn="ctr"/>
            <a:r>
              <a:rPr lang="en-US" b="1" dirty="0"/>
              <a:t>IRS dramatically reduces variance</a:t>
            </a:r>
          </a:p>
        </p:txBody>
      </p:sp>
      <p:pic>
        <p:nvPicPr>
          <p:cNvPr id="3" name="Picture 2">
            <a:extLst>
              <a:ext uri="{FF2B5EF4-FFF2-40B4-BE49-F238E27FC236}">
                <a16:creationId xmlns:a16="http://schemas.microsoft.com/office/drawing/2014/main" id="{4CE4BEC2-9915-FEEB-E806-35223DDE1427}"/>
              </a:ext>
            </a:extLst>
          </p:cNvPr>
          <p:cNvPicPr>
            <a:picLocks noChangeAspect="1"/>
          </p:cNvPicPr>
          <p:nvPr/>
        </p:nvPicPr>
        <p:blipFill>
          <a:blip r:embed="rId2"/>
          <a:stretch>
            <a:fillRect/>
          </a:stretch>
        </p:blipFill>
        <p:spPr>
          <a:xfrm>
            <a:off x="609600" y="1371600"/>
            <a:ext cx="5486400" cy="5486400"/>
          </a:xfrm>
          <a:prstGeom prst="rect">
            <a:avLst/>
          </a:prstGeom>
        </p:spPr>
      </p:pic>
      <p:pic>
        <p:nvPicPr>
          <p:cNvPr id="4" name="Picture 3">
            <a:extLst>
              <a:ext uri="{FF2B5EF4-FFF2-40B4-BE49-F238E27FC236}">
                <a16:creationId xmlns:a16="http://schemas.microsoft.com/office/drawing/2014/main" id="{2DC2EB3D-A221-D7FC-B7E0-D391DC073875}"/>
              </a:ext>
            </a:extLst>
          </p:cNvPr>
          <p:cNvPicPr>
            <a:picLocks noChangeAspect="1"/>
          </p:cNvPicPr>
          <p:nvPr/>
        </p:nvPicPr>
        <p:blipFill>
          <a:blip r:embed="rId3"/>
          <a:stretch>
            <a:fillRect/>
          </a:stretch>
        </p:blipFill>
        <p:spPr>
          <a:xfrm>
            <a:off x="2795016" y="1563624"/>
            <a:ext cx="2743200" cy="2743200"/>
          </a:xfrm>
          <a:prstGeom prst="rect">
            <a:avLst/>
          </a:prstGeom>
        </p:spPr>
      </p:pic>
      <p:pic>
        <p:nvPicPr>
          <p:cNvPr id="5" name="Picture 4">
            <a:extLst>
              <a:ext uri="{FF2B5EF4-FFF2-40B4-BE49-F238E27FC236}">
                <a16:creationId xmlns:a16="http://schemas.microsoft.com/office/drawing/2014/main" id="{8AB04FE0-4CBF-8CB4-294C-5F56844AEDC3}"/>
              </a:ext>
            </a:extLst>
          </p:cNvPr>
          <p:cNvPicPr>
            <a:picLocks noChangeAspect="1"/>
          </p:cNvPicPr>
          <p:nvPr/>
        </p:nvPicPr>
        <p:blipFill>
          <a:blip r:embed="rId4"/>
          <a:stretch>
            <a:fillRect/>
          </a:stretch>
        </p:blipFill>
        <p:spPr>
          <a:xfrm>
            <a:off x="6096000" y="1307592"/>
            <a:ext cx="5486400" cy="5486400"/>
          </a:xfrm>
          <a:prstGeom prst="rect">
            <a:avLst/>
          </a:prstGeom>
        </p:spPr>
      </p:pic>
      <p:pic>
        <p:nvPicPr>
          <p:cNvPr id="6" name="Picture 5">
            <a:extLst>
              <a:ext uri="{FF2B5EF4-FFF2-40B4-BE49-F238E27FC236}">
                <a16:creationId xmlns:a16="http://schemas.microsoft.com/office/drawing/2014/main" id="{6EBFD740-0D5E-80D0-24EC-2618E03B5F83}"/>
              </a:ext>
            </a:extLst>
          </p:cNvPr>
          <p:cNvPicPr>
            <a:picLocks noChangeAspect="1"/>
          </p:cNvPicPr>
          <p:nvPr/>
        </p:nvPicPr>
        <p:blipFill>
          <a:blip r:embed="rId5"/>
          <a:stretch>
            <a:fillRect/>
          </a:stretch>
        </p:blipFill>
        <p:spPr>
          <a:xfrm>
            <a:off x="8281416" y="1499616"/>
            <a:ext cx="2743200" cy="2743200"/>
          </a:xfrm>
          <a:prstGeom prst="rect">
            <a:avLst/>
          </a:prstGeom>
        </p:spPr>
      </p:pic>
      <p:sp>
        <p:nvSpPr>
          <p:cNvPr id="7" name="TextBox 6">
            <a:extLst>
              <a:ext uri="{FF2B5EF4-FFF2-40B4-BE49-F238E27FC236}">
                <a16:creationId xmlns:a16="http://schemas.microsoft.com/office/drawing/2014/main" id="{CB294304-D975-BB60-14FE-DC4E61913329}"/>
              </a:ext>
            </a:extLst>
          </p:cNvPr>
          <p:cNvSpPr txBox="1"/>
          <p:nvPr/>
        </p:nvSpPr>
        <p:spPr>
          <a:xfrm>
            <a:off x="2964854" y="2258568"/>
            <a:ext cx="2282869" cy="369332"/>
          </a:xfrm>
          <a:prstGeom prst="rect">
            <a:avLst/>
          </a:prstGeom>
          <a:solidFill>
            <a:schemeClr val="bg1"/>
          </a:solidFill>
        </p:spPr>
        <p:txBody>
          <a:bodyPr wrap="none" rtlCol="0">
            <a:spAutoFit/>
          </a:bodyPr>
          <a:lstStyle/>
          <a:p>
            <a:r>
              <a:rPr lang="en-US" dirty="0"/>
              <a:t>Ave. median CV 53.9%</a:t>
            </a:r>
          </a:p>
        </p:txBody>
      </p:sp>
      <p:sp>
        <p:nvSpPr>
          <p:cNvPr id="8" name="TextBox 7">
            <a:extLst>
              <a:ext uri="{FF2B5EF4-FFF2-40B4-BE49-F238E27FC236}">
                <a16:creationId xmlns:a16="http://schemas.microsoft.com/office/drawing/2014/main" id="{B19906FB-2EB3-2871-B29B-CBBE0CC3DB99}"/>
              </a:ext>
            </a:extLst>
          </p:cNvPr>
          <p:cNvSpPr txBox="1"/>
          <p:nvPr/>
        </p:nvSpPr>
        <p:spPr>
          <a:xfrm>
            <a:off x="8448206" y="1962912"/>
            <a:ext cx="2282869" cy="369332"/>
          </a:xfrm>
          <a:prstGeom prst="rect">
            <a:avLst/>
          </a:prstGeom>
          <a:solidFill>
            <a:schemeClr val="bg1"/>
          </a:solidFill>
        </p:spPr>
        <p:txBody>
          <a:bodyPr wrap="none" rtlCol="0">
            <a:spAutoFit/>
          </a:bodyPr>
          <a:lstStyle/>
          <a:p>
            <a:r>
              <a:rPr lang="en-US" dirty="0"/>
              <a:t>Ave. median CV 13.8%</a:t>
            </a:r>
          </a:p>
        </p:txBody>
      </p:sp>
    </p:spTree>
    <p:extLst>
      <p:ext uri="{BB962C8B-B14F-4D97-AF65-F5344CB8AC3E}">
        <p14:creationId xmlns:p14="http://schemas.microsoft.com/office/powerpoint/2010/main" val="1624267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22082</TotalTime>
  <Words>2648</Words>
  <Application>Microsoft Macintosh PowerPoint</Application>
  <PresentationFormat>Widescreen</PresentationFormat>
  <Paragraphs>484</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Symbol</vt:lpstr>
      <vt:lpstr>Office Theme</vt:lpstr>
      <vt:lpstr>Re-analysis of PXD006381 Developing mouse lens</vt:lpstr>
      <vt:lpstr>Study overview</vt:lpstr>
      <vt:lpstr>Re-analysis overview</vt:lpstr>
      <vt:lpstr>Data set re-analysis summary stats</vt:lpstr>
      <vt:lpstr>Comparison of re-analysis to paper</vt:lpstr>
      <vt:lpstr>How to combine the three plexes?</vt:lpstr>
      <vt:lpstr>What is internal reference scaling (IRS)?</vt:lpstr>
      <vt:lpstr>Plex averages before and after IRS</vt:lpstr>
      <vt:lpstr>IRS dramatically reduces variance</vt:lpstr>
      <vt:lpstr>Biological replicate within-group variability</vt:lpstr>
      <vt:lpstr>Plex batch-like effect obscures the biology</vt:lpstr>
      <vt:lpstr>IRS only removes plex-to-plex variation</vt:lpstr>
      <vt:lpstr>QC checks most important part of data analyses</vt:lpstr>
      <vt:lpstr>Developing mouse lens</vt:lpstr>
      <vt:lpstr>Lens growth affects lens proteome</vt:lpstr>
      <vt:lpstr>Geometric effect on relative abundances</vt:lpstr>
      <vt:lpstr>Data normalizations are very important</vt:lpstr>
      <vt:lpstr>Software normalizations in TMT experiments</vt:lpstr>
      <vt:lpstr>Normalization affects statistical testing</vt:lpstr>
      <vt:lpstr>Normalization choice affects DE candidates</vt:lpstr>
      <vt:lpstr>Normalization choice affects ANOVA or pairwise comparison results</vt:lpstr>
      <vt:lpstr>Intensity grand total matching (IRS only) First 6 samples (E15+E18) versus last 6 samples (P6+P9)</vt:lpstr>
      <vt:lpstr>TMM normalization after IRS First 6 (E15+E18) versus last 6 (P6+P9)</vt:lpstr>
      <vt:lpstr>log2 fold-change distributions by significance cuts</vt:lpstr>
      <vt:lpstr>DE candidates by significance cuts</vt:lpstr>
      <vt:lpstr>Proteome changes with age</vt:lpstr>
      <vt:lpstr>Cumulative relative abundances show age grouping</vt:lpstr>
      <vt:lpstr>Age groupings also present in MDS plot</vt:lpstr>
      <vt:lpstr>Thoughts on interpreting the data</vt:lpstr>
      <vt:lpstr>Explore major lens proteins to learn patterns</vt:lpstr>
      <vt:lpstr>20 mouse lens protein exploration</vt:lpstr>
      <vt:lpstr>4 proteins have different pattern</vt:lpstr>
      <vt:lpstr>Abundances as fractions (%) of 20-protein total</vt:lpstr>
      <vt:lpstr>Lens has no protein turnover – compute differences</vt:lpstr>
      <vt:lpstr>Normalized intensities are useful  (scaled by protein median) </vt:lpstr>
      <vt:lpstr>Shared peptides for gamma crystallins</vt:lpstr>
      <vt:lpstr>Shared peptide quantitative information can be fractionally “split” </vt:lpstr>
      <vt:lpstr>Total gamma intensities change after splitting</vt:lpstr>
      <vt:lpstr>Comparison to Ueda 2002 paper (2D-PAGE)</vt:lpstr>
      <vt:lpstr>Summary of developing mouse lens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Re-analysis of PXD006381 Developing mouse lens</dc:title>
  <dc:creator>Phillip Wilmarth</dc:creator>
  <cp:lastModifiedBy>Phillip Wilmarth</cp:lastModifiedBy>
  <cp:revision>63</cp:revision>
  <dcterms:created xsi:type="dcterms:W3CDTF">2023-12-10T18:10:51Z</dcterms:created>
  <dcterms:modified xsi:type="dcterms:W3CDTF">2024-01-17T16:01:24Z</dcterms:modified>
</cp:coreProperties>
</file>